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295" r:id="rId3"/>
    <p:sldId id="296" r:id="rId4"/>
    <p:sldId id="325" r:id="rId5"/>
    <p:sldId id="297" r:id="rId6"/>
    <p:sldId id="332" r:id="rId7"/>
    <p:sldId id="298" r:id="rId8"/>
    <p:sldId id="300" r:id="rId9"/>
    <p:sldId id="301" r:id="rId10"/>
    <p:sldId id="302" r:id="rId11"/>
    <p:sldId id="328" r:id="rId12"/>
    <p:sldId id="303" r:id="rId13"/>
    <p:sldId id="322" r:id="rId14"/>
    <p:sldId id="309" r:id="rId15"/>
    <p:sldId id="326" r:id="rId16"/>
    <p:sldId id="310" r:id="rId17"/>
    <p:sldId id="311" r:id="rId18"/>
    <p:sldId id="312" r:id="rId19"/>
    <p:sldId id="316" r:id="rId20"/>
    <p:sldId id="324" r:id="rId21"/>
    <p:sldId id="327" r:id="rId22"/>
    <p:sldId id="331" r:id="rId23"/>
    <p:sldId id="329" r:id="rId24"/>
  </p:sldIdLst>
  <p:sldSz cx="12192000" cy="6858000"/>
  <p:notesSz cx="6811963" cy="99425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p:scale>
          <a:sx n="100" d="100"/>
          <a:sy n="100" d="100"/>
        </p:scale>
        <p:origin x="822"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B73E16BB-FD45-46EB-9B89-9EF0D8C6493A}" type="datetimeFigureOut">
              <a:rPr lang="el-GR" smtClean="0"/>
              <a:t>12/4/2018</a:t>
            </a:fld>
            <a:endParaRPr lang="el-GR"/>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96D75210-D28F-41A0-B74B-06919FD07BAC}" type="slidenum">
              <a:rPr lang="el-GR" smtClean="0"/>
              <a:t>‹#›</a:t>
            </a:fld>
            <a:endParaRPr lang="el-GR"/>
          </a:p>
        </p:txBody>
      </p:sp>
    </p:spTree>
    <p:extLst>
      <p:ext uri="{BB962C8B-B14F-4D97-AF65-F5344CB8AC3E}">
        <p14:creationId xmlns:p14="http://schemas.microsoft.com/office/powerpoint/2010/main" val="320397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4651225C-27A5-4A9D-B3D3-F348C00F21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FE8703B7-6F9C-4850-AF25-6E0087106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this presentation we discuss the concept of place branding and how it is connected with the cultural heritage of a place in an effort to design and implement a strategy for local and regional development. The presentation aims to equip participants with an understanding and knowledge of what is a place branding and how the local/regional cultural heritage can be used  as a central theme in designing a place branding.</a:t>
            </a:r>
            <a:endParaRPr lang="en-US" altLang="en-US" dirty="0"/>
          </a:p>
        </p:txBody>
      </p:sp>
    </p:spTree>
    <p:extLst>
      <p:ext uri="{BB962C8B-B14F-4D97-AF65-F5344CB8AC3E}">
        <p14:creationId xmlns:p14="http://schemas.microsoft.com/office/powerpoint/2010/main" val="414410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Residents have very important role in place branding formation since they can be the ambassadors for the place. </a:t>
            </a:r>
            <a:r>
              <a:rPr lang="en-US" dirty="0" smtClean="0"/>
              <a:t>For example, in 2007 New York City authorities, in an effort to encourage New York residents to welcome visitors and share with them their knowledge on various activities (i.e., late night eats, liveliest flea markets), launched a campaign named ‘Just Ask the Locals’ by featuring celebrity residents such as Robert de </a:t>
            </a:r>
            <a:r>
              <a:rPr lang="en-US" dirty="0" err="1" smtClean="0"/>
              <a:t>Niro</a:t>
            </a:r>
            <a:r>
              <a:rPr lang="en-US" dirty="0" smtClean="0"/>
              <a:t>, Julian Moore, Kevin Bacon and Sean Diddly Combs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10</a:t>
            </a:fld>
            <a:endParaRPr lang="el-GR"/>
          </a:p>
        </p:txBody>
      </p:sp>
    </p:spTree>
    <p:extLst>
      <p:ext uri="{BB962C8B-B14F-4D97-AF65-F5344CB8AC3E}">
        <p14:creationId xmlns:p14="http://schemas.microsoft.com/office/powerpoint/2010/main" val="137194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video that provides an expert’s view o place branding.</a:t>
            </a:r>
          </a:p>
          <a:p>
            <a:endParaRPr lang="en-GB" dirty="0" smtClean="0"/>
          </a:p>
          <a:p>
            <a:r>
              <a:rPr lang="en-GB" dirty="0" smtClean="0"/>
              <a:t>Ask participants to provide their views.</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11</a:t>
            </a:fld>
            <a:endParaRPr lang="el-GR"/>
          </a:p>
        </p:txBody>
      </p:sp>
    </p:spTree>
    <p:extLst>
      <p:ext uri="{BB962C8B-B14F-4D97-AF65-F5344CB8AC3E}">
        <p14:creationId xmlns:p14="http://schemas.microsoft.com/office/powerpoint/2010/main" val="29288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Cultural heritage is a multidisciplinary theme.</a:t>
            </a:r>
            <a:r>
              <a:rPr lang="en-US" dirty="0" smtClean="0"/>
              <a:t> Park (2014: 22) identified heritage ‘as both a tangible and intangible outcome of the past inherited from one generation to the next’. According to Park (2014) a variety of heritage attractions and events, including recent recreations of the past driven by the process of commodification, are an essential part of heritage supply.</a:t>
            </a:r>
          </a:p>
          <a:p>
            <a:r>
              <a:rPr lang="en-US" dirty="0" smtClean="0"/>
              <a:t>Cultural tourism  is an important segment in tourism industry. Heritage tourism can be seen as a  part of cultural tourism. Culture is a powerful differentiation for any place. Many places around the world try to promote their heritage sites in order to attract more tourists and generate income for the locals</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12</a:t>
            </a:fld>
            <a:endParaRPr lang="el-GR"/>
          </a:p>
        </p:txBody>
      </p:sp>
    </p:spTree>
    <p:extLst>
      <p:ext uri="{BB962C8B-B14F-4D97-AF65-F5344CB8AC3E}">
        <p14:creationId xmlns:p14="http://schemas.microsoft.com/office/powerpoint/2010/main" val="355084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World heritage cultural sites.  </a:t>
            </a:r>
          </a:p>
          <a:p>
            <a:endParaRPr lang="en-GB" dirty="0" smtClean="0"/>
          </a:p>
          <a:p>
            <a:r>
              <a:rPr lang="en-GB" dirty="0" smtClean="0"/>
              <a:t>Ask participants to observe the photos and describe them in terms of cultural heritage and to link them  with </a:t>
            </a:r>
            <a:r>
              <a:rPr lang="en-GB" dirty="0" err="1" smtClean="0"/>
              <a:t>palce</a:t>
            </a:r>
            <a:r>
              <a:rPr lang="en-GB" dirty="0" smtClean="0"/>
              <a:t> branding .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13</a:t>
            </a:fld>
            <a:endParaRPr lang="el-GR"/>
          </a:p>
        </p:txBody>
      </p:sp>
    </p:spTree>
    <p:extLst>
      <p:ext uri="{BB962C8B-B14F-4D97-AF65-F5344CB8AC3E}">
        <p14:creationId xmlns:p14="http://schemas.microsoft.com/office/powerpoint/2010/main" val="413328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place’s brand to a large extent is shaped by its history, culture, heritage, location, customs, achievements of its citizens and vision of its leaders . The place branding strategy is  about planning, improving, developing and communicating the offer and experience ,and thus all the stakeholders must participate in this common effort. </a:t>
            </a:r>
          </a:p>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14</a:t>
            </a:fld>
            <a:endParaRPr lang="el-GR"/>
          </a:p>
        </p:txBody>
      </p:sp>
    </p:spTree>
    <p:extLst>
      <p:ext uri="{BB962C8B-B14F-4D97-AF65-F5344CB8AC3E}">
        <p14:creationId xmlns:p14="http://schemas.microsoft.com/office/powerpoint/2010/main" val="316321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case describes how a place takes advantage of its war heritage in order to attract visitors.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15</a:t>
            </a:fld>
            <a:endParaRPr lang="el-GR"/>
          </a:p>
        </p:txBody>
      </p:sp>
    </p:spTree>
    <p:extLst>
      <p:ext uri="{BB962C8B-B14F-4D97-AF65-F5344CB8AC3E}">
        <p14:creationId xmlns:p14="http://schemas.microsoft.com/office/powerpoint/2010/main" val="330646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16</a:t>
            </a:fld>
            <a:endParaRPr lang="el-GR"/>
          </a:p>
        </p:txBody>
      </p:sp>
    </p:spTree>
    <p:extLst>
      <p:ext uri="{BB962C8B-B14F-4D97-AF65-F5344CB8AC3E}">
        <p14:creationId xmlns:p14="http://schemas.microsoft.com/office/powerpoint/2010/main" val="108101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D75210-D28F-41A0-B74B-06919FD07BAC}" type="slidenum">
              <a:rPr lang="el-GR" smtClean="0"/>
              <a:t>17</a:t>
            </a:fld>
            <a:endParaRPr lang="el-GR"/>
          </a:p>
        </p:txBody>
      </p:sp>
    </p:spTree>
    <p:extLst>
      <p:ext uri="{BB962C8B-B14F-4D97-AF65-F5344CB8AC3E}">
        <p14:creationId xmlns:p14="http://schemas.microsoft.com/office/powerpoint/2010/main" val="268117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D75210-D28F-41A0-B74B-06919FD07BAC}" type="slidenum">
              <a:rPr lang="el-GR" smtClean="0"/>
              <a:t>18</a:t>
            </a:fld>
            <a:endParaRPr lang="el-GR"/>
          </a:p>
        </p:txBody>
      </p:sp>
    </p:spTree>
    <p:extLst>
      <p:ext uri="{BB962C8B-B14F-4D97-AF65-F5344CB8AC3E}">
        <p14:creationId xmlns:p14="http://schemas.microsoft.com/office/powerpoint/2010/main" val="45919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Participants can design a place branding strategy </a:t>
            </a:r>
            <a:r>
              <a:rPr lang="en-US" dirty="0" smtClean="0"/>
              <a:t>around their local cultural heritage. </a:t>
            </a:r>
          </a:p>
          <a:p>
            <a:r>
              <a:rPr lang="en-US" dirty="0" smtClean="0"/>
              <a:t>You seek individual answers.</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19</a:t>
            </a:fld>
            <a:endParaRPr lang="el-GR"/>
          </a:p>
        </p:txBody>
      </p:sp>
    </p:spTree>
    <p:extLst>
      <p:ext uri="{BB962C8B-B14F-4D97-AF65-F5344CB8AC3E}">
        <p14:creationId xmlns:p14="http://schemas.microsoft.com/office/powerpoint/2010/main" val="30265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outline of the topics for this module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2</a:t>
            </a:fld>
            <a:endParaRPr lang="el-GR"/>
          </a:p>
        </p:txBody>
      </p:sp>
    </p:spTree>
    <p:extLst>
      <p:ext uri="{BB962C8B-B14F-4D97-AF65-F5344CB8AC3E}">
        <p14:creationId xmlns:p14="http://schemas.microsoft.com/office/powerpoint/2010/main" val="399501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Summarize the key points . Ask participants if they have any questions regarding the presentation and activity 1</a:t>
            </a:r>
          </a:p>
          <a:p>
            <a:r>
              <a:rPr lang="en-GB" dirty="0" smtClean="0"/>
              <a:t>and provide possible answers.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20</a:t>
            </a:fld>
            <a:endParaRPr lang="el-GR"/>
          </a:p>
        </p:txBody>
      </p:sp>
    </p:spTree>
    <p:extLst>
      <p:ext uri="{BB962C8B-B14F-4D97-AF65-F5344CB8AC3E}">
        <p14:creationId xmlns:p14="http://schemas.microsoft.com/office/powerpoint/2010/main" val="4120982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21</a:t>
            </a:fld>
            <a:endParaRPr lang="el-GR"/>
          </a:p>
        </p:txBody>
      </p:sp>
    </p:spTree>
    <p:extLst>
      <p:ext uri="{BB962C8B-B14F-4D97-AF65-F5344CB8AC3E}">
        <p14:creationId xmlns:p14="http://schemas.microsoft.com/office/powerpoint/2010/main" val="258670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22</a:t>
            </a:fld>
            <a:endParaRPr lang="el-GR"/>
          </a:p>
        </p:txBody>
      </p:sp>
    </p:spTree>
    <p:extLst>
      <p:ext uri="{BB962C8B-B14F-4D97-AF65-F5344CB8AC3E}">
        <p14:creationId xmlns:p14="http://schemas.microsoft.com/office/powerpoint/2010/main" val="3765200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23</a:t>
            </a:fld>
            <a:endParaRPr lang="el-GR"/>
          </a:p>
        </p:txBody>
      </p:sp>
    </p:spTree>
    <p:extLst>
      <p:ext uri="{BB962C8B-B14F-4D97-AF65-F5344CB8AC3E}">
        <p14:creationId xmlns:p14="http://schemas.microsoft.com/office/powerpoint/2010/main" val="76877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end of this presentation, participants will be able to explain the concept of place branding, the relationship of cultural heritage and place branding and to design a  branding strategy based on the local cultural heritage for local/regional development.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3</a:t>
            </a:fld>
            <a:endParaRPr lang="el-GR"/>
          </a:p>
        </p:txBody>
      </p:sp>
    </p:spTree>
    <p:extLst>
      <p:ext uri="{BB962C8B-B14F-4D97-AF65-F5344CB8AC3E}">
        <p14:creationId xmlns:p14="http://schemas.microsoft.com/office/powerpoint/2010/main" val="181395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Brand can be defined in many ways . For example, coca cola, Mercedes, New York,  are brands.  Brands create associations (images ) to consumers’ minds.  Consumers expect top brands (i.e. Armani clothes)  to have a superior quality given their high retail price. </a:t>
            </a:r>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4</a:t>
            </a:fld>
            <a:endParaRPr lang="el-GR"/>
          </a:p>
        </p:txBody>
      </p:sp>
    </p:spTree>
    <p:extLst>
      <p:ext uri="{BB962C8B-B14F-4D97-AF65-F5344CB8AC3E}">
        <p14:creationId xmlns:p14="http://schemas.microsoft.com/office/powerpoint/2010/main" val="75072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Places are diverse and complex in nature as they include many stakeholders and economic sectors. A place is an amalgam of products and services and each place needs its own visions and solutions to be successful. </a:t>
            </a:r>
            <a:r>
              <a:rPr lang="en-US" dirty="0" smtClean="0"/>
              <a:t>A place must  be competitive in comparison with other places in order to retain and enhance resources and to attract visitors.</a:t>
            </a:r>
          </a:p>
        </p:txBody>
      </p:sp>
      <p:sp>
        <p:nvSpPr>
          <p:cNvPr id="4" name="Slide Number Placeholder 3"/>
          <p:cNvSpPr>
            <a:spLocks noGrp="1"/>
          </p:cNvSpPr>
          <p:nvPr>
            <p:ph type="sldNum" sz="quarter" idx="10"/>
          </p:nvPr>
        </p:nvSpPr>
        <p:spPr/>
        <p:txBody>
          <a:bodyPr/>
          <a:lstStyle/>
          <a:p>
            <a:fld id="{96D75210-D28F-41A0-B74B-06919FD07BAC}" type="slidenum">
              <a:rPr lang="el-GR" smtClean="0"/>
              <a:t>5</a:t>
            </a:fld>
            <a:endParaRPr lang="el-GR"/>
          </a:p>
        </p:txBody>
      </p:sp>
    </p:spTree>
    <p:extLst>
      <p:ext uri="{BB962C8B-B14F-4D97-AF65-F5344CB8AC3E}">
        <p14:creationId xmlns:p14="http://schemas.microsoft.com/office/powerpoint/2010/main" val="398541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video that explains what is a brand and branding</a:t>
            </a:r>
          </a:p>
          <a:p>
            <a:endParaRPr lang="en-GB" dirty="0" smtClean="0"/>
          </a:p>
          <a:p>
            <a:r>
              <a:rPr lang="en-GB" dirty="0" smtClean="0"/>
              <a:t>Ask participants to provide their </a:t>
            </a:r>
            <a:r>
              <a:rPr lang="en-GB" dirty="0" err="1" smtClean="0"/>
              <a:t>undersatnding</a:t>
            </a: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96D75210-D28F-41A0-B74B-06919FD07BAC}" type="slidenum">
              <a:rPr lang="el-GR" smtClean="0"/>
              <a:t>6</a:t>
            </a:fld>
            <a:endParaRPr lang="el-GR"/>
          </a:p>
        </p:txBody>
      </p:sp>
    </p:spTree>
    <p:extLst>
      <p:ext uri="{BB962C8B-B14F-4D97-AF65-F5344CB8AC3E}">
        <p14:creationId xmlns:p14="http://schemas.microsoft.com/office/powerpoint/2010/main" val="389839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Place Branding is relative new phenomenon.  </a:t>
            </a:r>
          </a:p>
          <a:p>
            <a:r>
              <a:rPr lang="en-GB" dirty="0" smtClean="0"/>
              <a:t>Branding is the process  in  creating a unique name and image for a product and service  in the consumer’s mind. Branding involves creating mental structures and helping consumers organize their knowledge about products and services in a way that clarifies their decision making and, in the process, provides value to the place (city, region, country).</a:t>
            </a:r>
          </a:p>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7</a:t>
            </a:fld>
            <a:endParaRPr lang="el-GR"/>
          </a:p>
        </p:txBody>
      </p:sp>
    </p:spTree>
    <p:extLst>
      <p:ext uri="{BB962C8B-B14F-4D97-AF65-F5344CB8AC3E}">
        <p14:creationId xmlns:p14="http://schemas.microsoft.com/office/powerpoint/2010/main" val="338182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To establish a competitive advantage a place must focus on the elements that differentiate it form others. Design (the place as character , what is unique). How satisfactory is the infrastructure (transportation,  developments). Basic services (hotels for all types of visitors). Some places are famous for </a:t>
            </a:r>
            <a:r>
              <a:rPr lang="en-GB" smtClean="0"/>
              <a:t>their nightlife.</a:t>
            </a:r>
            <a:endParaRPr lang="en-US" dirty="0" smtClean="0"/>
          </a:p>
        </p:txBody>
      </p:sp>
      <p:sp>
        <p:nvSpPr>
          <p:cNvPr id="4" name="Slide Number Placeholder 3"/>
          <p:cNvSpPr>
            <a:spLocks noGrp="1"/>
          </p:cNvSpPr>
          <p:nvPr>
            <p:ph type="sldNum" sz="quarter" idx="10"/>
          </p:nvPr>
        </p:nvSpPr>
        <p:spPr/>
        <p:txBody>
          <a:bodyPr/>
          <a:lstStyle/>
          <a:p>
            <a:fld id="{96D75210-D28F-41A0-B74B-06919FD07BAC}" type="slidenum">
              <a:rPr lang="el-GR" smtClean="0"/>
              <a:t>8</a:t>
            </a:fld>
            <a:endParaRPr lang="el-GR"/>
          </a:p>
        </p:txBody>
      </p:sp>
    </p:spTree>
    <p:extLst>
      <p:ext uri="{BB962C8B-B14F-4D97-AF65-F5344CB8AC3E}">
        <p14:creationId xmlns:p14="http://schemas.microsoft.com/office/powerpoint/2010/main" val="283952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known places have  developed a brand image and attract resources and visitors. </a:t>
            </a:r>
          </a:p>
          <a:p>
            <a:r>
              <a:rPr lang="en-US" dirty="0" smtClean="0"/>
              <a:t>Place branding brings wealth       </a:t>
            </a:r>
          </a:p>
          <a:p>
            <a:endParaRPr lang="en-GB" dirty="0"/>
          </a:p>
        </p:txBody>
      </p:sp>
      <p:sp>
        <p:nvSpPr>
          <p:cNvPr id="4" name="Slide Number Placeholder 3"/>
          <p:cNvSpPr>
            <a:spLocks noGrp="1"/>
          </p:cNvSpPr>
          <p:nvPr>
            <p:ph type="sldNum" sz="quarter" idx="10"/>
          </p:nvPr>
        </p:nvSpPr>
        <p:spPr/>
        <p:txBody>
          <a:bodyPr/>
          <a:lstStyle/>
          <a:p>
            <a:fld id="{96D75210-D28F-41A0-B74B-06919FD07BAC}" type="slidenum">
              <a:rPr lang="el-GR" smtClean="0"/>
              <a:t>9</a:t>
            </a:fld>
            <a:endParaRPr lang="el-GR"/>
          </a:p>
        </p:txBody>
      </p:sp>
    </p:spTree>
    <p:extLst>
      <p:ext uri="{BB962C8B-B14F-4D97-AF65-F5344CB8AC3E}">
        <p14:creationId xmlns:p14="http://schemas.microsoft.com/office/powerpoint/2010/main" val="241450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CA00D-EBBD-4AED-A343-B9CEEA4DB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xmlns="" id="{930742AD-E9E7-4BFC-B3E4-D9A872C73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6FC3F161-3656-4D0B-A1DC-57ACED85C380}"/>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5" name="Footer Placeholder 4">
            <a:extLst>
              <a:ext uri="{FF2B5EF4-FFF2-40B4-BE49-F238E27FC236}">
                <a16:creationId xmlns:a16="http://schemas.microsoft.com/office/drawing/2014/main" xmlns="" id="{0B766657-2BFD-4F97-B6E7-3F2166661EB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CE6B0FA5-0152-4B53-9416-458189534A92}"/>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420870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1DABF-26C5-47E4-A4F0-E2F1F353D5D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7F847A4C-1452-4B7F-912C-1D8118B060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6120B4B3-9F78-4D18-9EF0-F8A909B10095}"/>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5" name="Footer Placeholder 4">
            <a:extLst>
              <a:ext uri="{FF2B5EF4-FFF2-40B4-BE49-F238E27FC236}">
                <a16:creationId xmlns:a16="http://schemas.microsoft.com/office/drawing/2014/main" xmlns="" id="{4B8BF13D-E6A4-4443-B411-513AA1400DD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546C53B1-E698-4F1C-A630-8536F2872919}"/>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31849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9BD4BCA-1878-4170-9057-301E2166D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E26C267D-1FD4-495E-8A1D-D3D16D1176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F52C9F0D-52A3-4D8F-A833-82BDA5FF5637}"/>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5" name="Footer Placeholder 4">
            <a:extLst>
              <a:ext uri="{FF2B5EF4-FFF2-40B4-BE49-F238E27FC236}">
                <a16:creationId xmlns:a16="http://schemas.microsoft.com/office/drawing/2014/main" xmlns="" id="{05117D80-0F64-456B-9F88-E1EB428B6FD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9D82BBF7-6708-4E24-BBF5-B5E544CF8060}"/>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87028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EEBE7-E384-4C2F-88F4-A6EE3198B3B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5CAF2C65-888C-4E6F-B953-25D281B3D9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8CCC8F57-F08A-4141-8299-D0B845C2AC88}"/>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5" name="Footer Placeholder 4">
            <a:extLst>
              <a:ext uri="{FF2B5EF4-FFF2-40B4-BE49-F238E27FC236}">
                <a16:creationId xmlns:a16="http://schemas.microsoft.com/office/drawing/2014/main" xmlns="" id="{C43160B1-00BC-4F4E-9DE4-0747E4ECED6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7BE24771-B2F6-4A10-BDA3-E2AEA0036060}"/>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9450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15B45-5B46-41C2-BA21-2EECF1B53A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688F3A6F-DFE6-47AF-8ED9-B34736A83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66C1522-5481-455A-9C4C-56D23536F5EE}"/>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5" name="Footer Placeholder 4">
            <a:extLst>
              <a:ext uri="{FF2B5EF4-FFF2-40B4-BE49-F238E27FC236}">
                <a16:creationId xmlns:a16="http://schemas.microsoft.com/office/drawing/2014/main" xmlns="" id="{07B38DFC-67A8-4347-B020-FA8359806BB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546C6781-4240-40AD-8AA9-6E7E94E5FC02}"/>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217333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7CEC4-C460-40D7-86E1-969B3AEBADD3}"/>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2C905482-A7F3-4E39-8E90-CB601F2FF0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5A1A6FED-6A85-43AE-B2D0-4F34B069C9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9EB791AA-7D0B-4C27-873B-42303A9AF5EF}"/>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6" name="Footer Placeholder 5">
            <a:extLst>
              <a:ext uri="{FF2B5EF4-FFF2-40B4-BE49-F238E27FC236}">
                <a16:creationId xmlns:a16="http://schemas.microsoft.com/office/drawing/2014/main" xmlns="" id="{1CDBC535-C86E-46B6-ACF8-1EB4F373F68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CCB1B65F-7A8C-482C-B5CB-3A2F6092AAB7}"/>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329652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E276C-A5BE-4C7D-82E0-B3B2BD701C9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5E1A98E3-BA3D-4915-9807-E4FFD9D72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6786898-419D-47AD-9B93-AD743731DA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285B5DE7-6B25-4226-AE36-7C1D046E0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4C113D6-A61E-475A-8D55-6E6848C93E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3E64A429-AE51-450C-9D06-3AB236E167CD}"/>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8" name="Footer Placeholder 7">
            <a:extLst>
              <a:ext uri="{FF2B5EF4-FFF2-40B4-BE49-F238E27FC236}">
                <a16:creationId xmlns:a16="http://schemas.microsoft.com/office/drawing/2014/main" xmlns="" id="{B8EDEDF8-9D01-43BC-A4E3-5F0FF07B4A5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xmlns="" id="{D4B35D09-2A98-4A9D-B548-054A0000B828}"/>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172107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B92B4-756A-4408-B638-95E277B95117}"/>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9382CF82-0776-4659-8362-F55B1D48C5C4}"/>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4" name="Footer Placeholder 3">
            <a:extLst>
              <a:ext uri="{FF2B5EF4-FFF2-40B4-BE49-F238E27FC236}">
                <a16:creationId xmlns:a16="http://schemas.microsoft.com/office/drawing/2014/main" xmlns="" id="{049AFE6D-7E92-462A-B2FB-17D2BB74529D}"/>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xmlns="" id="{6289DCF1-74A5-40D6-A57F-57E5AB66A067}"/>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347930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E258D8-34A4-43BB-BE67-F08387715B1E}"/>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3" name="Footer Placeholder 2">
            <a:extLst>
              <a:ext uri="{FF2B5EF4-FFF2-40B4-BE49-F238E27FC236}">
                <a16:creationId xmlns:a16="http://schemas.microsoft.com/office/drawing/2014/main" xmlns="" id="{C5C1A883-C3EA-456B-935A-2DD2D5CB9EEB}"/>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xmlns="" id="{06BCB1AB-1781-4A8B-82B7-741639938D69}"/>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11158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70876-800B-439D-92ED-38646083A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FCEF6148-5D00-4CAE-BDBF-88C0BB2BC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1C46648F-37F8-4A14-BB53-26BB9E64D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BA865F7-92DA-4AFB-8921-6E078952D374}"/>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6" name="Footer Placeholder 5">
            <a:extLst>
              <a:ext uri="{FF2B5EF4-FFF2-40B4-BE49-F238E27FC236}">
                <a16:creationId xmlns:a16="http://schemas.microsoft.com/office/drawing/2014/main" xmlns="" id="{F02B4AC8-00C9-4698-92A1-5408260DFF7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1B6070DB-80B5-44B5-812E-EC93488D9010}"/>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390515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4889A-7586-4B97-BAED-47EFA9E50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2439C743-94C2-424B-A754-6B997766B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xmlns="" id="{24E06DF5-B2A8-430F-9911-3D23AA95B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91D8E9A-186B-42AD-B670-882A26E19EC2}"/>
              </a:ext>
            </a:extLst>
          </p:cNvPr>
          <p:cNvSpPr>
            <a:spLocks noGrp="1"/>
          </p:cNvSpPr>
          <p:nvPr>
            <p:ph type="dt" sz="half" idx="10"/>
          </p:nvPr>
        </p:nvSpPr>
        <p:spPr/>
        <p:txBody>
          <a:bodyPr/>
          <a:lstStyle/>
          <a:p>
            <a:fld id="{6EE81235-2606-4CAA-8DB3-F018572018EA}" type="datetimeFigureOut">
              <a:rPr lang="el-GR" smtClean="0"/>
              <a:t>12/4/2018</a:t>
            </a:fld>
            <a:endParaRPr lang="el-GR"/>
          </a:p>
        </p:txBody>
      </p:sp>
      <p:sp>
        <p:nvSpPr>
          <p:cNvPr id="6" name="Footer Placeholder 5">
            <a:extLst>
              <a:ext uri="{FF2B5EF4-FFF2-40B4-BE49-F238E27FC236}">
                <a16:creationId xmlns:a16="http://schemas.microsoft.com/office/drawing/2014/main" xmlns="" id="{62CEE5E6-1FEA-44C8-B5EA-ACB5B90063A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F1FAA3A7-F7D0-46FD-B7EF-1F4A42F6BEBD}"/>
              </a:ext>
            </a:extLst>
          </p:cNvPr>
          <p:cNvSpPr>
            <a:spLocks noGrp="1"/>
          </p:cNvSpPr>
          <p:nvPr>
            <p:ph type="sldNum" sz="quarter" idx="12"/>
          </p:nvPr>
        </p:nvSpPr>
        <p:spPr/>
        <p:txBody>
          <a:bodyPr/>
          <a:lstStyle/>
          <a:p>
            <a:fld id="{8732D331-55DE-44C8-ACDA-ADD3265CD194}" type="slidenum">
              <a:rPr lang="el-GR" smtClean="0"/>
              <a:t>‹#›</a:t>
            </a:fld>
            <a:endParaRPr lang="el-GR"/>
          </a:p>
        </p:txBody>
      </p:sp>
    </p:spTree>
    <p:extLst>
      <p:ext uri="{BB962C8B-B14F-4D97-AF65-F5344CB8AC3E}">
        <p14:creationId xmlns:p14="http://schemas.microsoft.com/office/powerpoint/2010/main" val="205686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0686B6A-0DEA-4082-B39F-424DCF2DE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EA01F125-17F0-43F9-A4B1-08A3388EE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8C0CD09B-F718-4F06-95A4-D6E6D7DDB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81235-2606-4CAA-8DB3-F018572018EA}" type="datetimeFigureOut">
              <a:rPr lang="el-GR" smtClean="0"/>
              <a:t>12/4/2018</a:t>
            </a:fld>
            <a:endParaRPr lang="el-GR"/>
          </a:p>
        </p:txBody>
      </p:sp>
      <p:sp>
        <p:nvSpPr>
          <p:cNvPr id="5" name="Footer Placeholder 4">
            <a:extLst>
              <a:ext uri="{FF2B5EF4-FFF2-40B4-BE49-F238E27FC236}">
                <a16:creationId xmlns:a16="http://schemas.microsoft.com/office/drawing/2014/main" xmlns="" id="{032CE7AC-44D6-4FD9-B2C1-9541D6B50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xmlns="" id="{6F07F604-2D93-40E0-B8F0-82814B6E9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2D331-55DE-44C8-ACDA-ADD3265CD194}" type="slidenum">
              <a:rPr lang="el-GR" smtClean="0"/>
              <a:t>‹#›</a:t>
            </a:fld>
            <a:endParaRPr lang="el-GR"/>
          </a:p>
        </p:txBody>
      </p:sp>
    </p:spTree>
    <p:extLst>
      <p:ext uri="{BB962C8B-B14F-4D97-AF65-F5344CB8AC3E}">
        <p14:creationId xmlns:p14="http://schemas.microsoft.com/office/powerpoint/2010/main" val="146121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6">
            <a:extLst>
              <a:ext uri="{FF2B5EF4-FFF2-40B4-BE49-F238E27FC236}">
                <a16:creationId xmlns:a16="http://schemas.microsoft.com/office/drawing/2014/main" xmlns="" id="{DC67992A-62B5-4E23-9AAD-76419B1102DD}"/>
              </a:ext>
            </a:extLst>
          </p:cNvPr>
          <p:cNvGrpSpPr>
            <a:grpSpLocks/>
          </p:cNvGrpSpPr>
          <p:nvPr/>
        </p:nvGrpSpPr>
        <p:grpSpPr bwMode="auto">
          <a:xfrm>
            <a:off x="1976438" y="3733801"/>
            <a:ext cx="2400300" cy="3046413"/>
            <a:chOff x="1873247" y="2923381"/>
            <a:chExt cx="2400302" cy="3046988"/>
          </a:xfrm>
        </p:grpSpPr>
        <p:pic>
          <p:nvPicPr>
            <p:cNvPr id="4111" name="Picture 4" descr="CulturalHeritage_V2">
              <a:extLst>
                <a:ext uri="{FF2B5EF4-FFF2-40B4-BE49-F238E27FC236}">
                  <a16:creationId xmlns:a16="http://schemas.microsoft.com/office/drawing/2014/main" xmlns="" id="{510260EB-DEAC-4DEB-A991-80D7A3A7A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48" y="3247457"/>
              <a:ext cx="2178844" cy="1402598"/>
            </a:xfrm>
            <a:prstGeom prst="rect">
              <a:avLst/>
            </a:prstGeom>
            <a:solidFill>
              <a:schemeClr val="bg1"/>
            </a:solidFill>
            <a:ln w="19050">
              <a:solidFill>
                <a:schemeClr val="tx1"/>
              </a:solidFill>
              <a:miter lim="800000"/>
              <a:headEnd/>
              <a:tailEnd/>
            </a:ln>
          </p:spPr>
        </p:pic>
        <p:sp>
          <p:nvSpPr>
            <p:cNvPr id="7176" name="Rectangle 4">
              <a:extLst>
                <a:ext uri="{FF2B5EF4-FFF2-40B4-BE49-F238E27FC236}">
                  <a16:creationId xmlns:a16="http://schemas.microsoft.com/office/drawing/2014/main" xmlns="" id="{320126A4-729C-4947-B394-05A32F763D27}"/>
                </a:ext>
              </a:extLst>
            </p:cNvPr>
            <p:cNvSpPr>
              <a:spLocks noChangeArrowheads="1"/>
            </p:cNvSpPr>
            <p:nvPr/>
          </p:nvSpPr>
          <p:spPr bwMode="auto">
            <a:xfrm>
              <a:off x="1873247" y="2923381"/>
              <a:ext cx="240030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457200" algn="l"/>
                  <a:tab pos="554038" algn="l"/>
                  <a:tab pos="914400" algn="l"/>
                </a:tabLst>
                <a:defRPr>
                  <a:solidFill>
                    <a:schemeClr val="tx1"/>
                  </a:solidFill>
                  <a:latin typeface="Arial" panose="020B0604020202020204" pitchFamily="34" charset="0"/>
                </a:defRPr>
              </a:lvl1pPr>
              <a:lvl2pPr marL="742950" indent="-285750">
                <a:tabLst>
                  <a:tab pos="0" algn="l"/>
                  <a:tab pos="457200" algn="l"/>
                  <a:tab pos="554038" algn="l"/>
                  <a:tab pos="914400" algn="l"/>
                </a:tabLst>
                <a:defRPr>
                  <a:solidFill>
                    <a:schemeClr val="tx1"/>
                  </a:solidFill>
                  <a:latin typeface="Arial" panose="020B0604020202020204" pitchFamily="34" charset="0"/>
                </a:defRPr>
              </a:lvl2pPr>
              <a:lvl3pPr marL="1143000" indent="-228600">
                <a:tabLst>
                  <a:tab pos="0" algn="l"/>
                  <a:tab pos="457200" algn="l"/>
                  <a:tab pos="554038" algn="l"/>
                  <a:tab pos="914400" algn="l"/>
                </a:tabLst>
                <a:defRPr>
                  <a:solidFill>
                    <a:schemeClr val="tx1"/>
                  </a:solidFill>
                  <a:latin typeface="Arial" panose="020B0604020202020204" pitchFamily="34" charset="0"/>
                </a:defRPr>
              </a:lvl3pPr>
              <a:lvl4pPr marL="1600200" indent="-228600">
                <a:tabLst>
                  <a:tab pos="0" algn="l"/>
                  <a:tab pos="457200" algn="l"/>
                  <a:tab pos="554038" algn="l"/>
                  <a:tab pos="914400" algn="l"/>
                </a:tabLst>
                <a:defRPr>
                  <a:solidFill>
                    <a:schemeClr val="tx1"/>
                  </a:solidFill>
                  <a:latin typeface="Arial" panose="020B0604020202020204" pitchFamily="34" charset="0"/>
                </a:defRPr>
              </a:lvl4pPr>
              <a:lvl5pPr marL="2057400" indent="-228600">
                <a:tabLst>
                  <a:tab pos="0" algn="l"/>
                  <a:tab pos="457200" algn="l"/>
                  <a:tab pos="554038" algn="l"/>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57200" algn="l"/>
                  <a:tab pos="554038" algn="l"/>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57200" algn="l"/>
                  <a:tab pos="554038" algn="l"/>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57200" algn="l"/>
                  <a:tab pos="554038" algn="l"/>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57200" algn="l"/>
                  <a:tab pos="554038" algn="l"/>
                  <a:tab pos="914400" algn="l"/>
                </a:tabLst>
                <a:defRPr>
                  <a:solidFill>
                    <a:schemeClr val="tx1"/>
                  </a:solidFill>
                  <a:latin typeface="Arial" panose="020B0604020202020204" pitchFamily="34" charset="0"/>
                </a:defRPr>
              </a:lvl9pPr>
            </a:lstStyle>
            <a:p>
              <a:pPr algn="just">
                <a:lnSpc>
                  <a:spcPct val="150000"/>
                </a:lnSpc>
                <a:defRPr/>
              </a:pPr>
              <a:r>
                <a:rPr lang="en-US" altLang="en-US" sz="800" dirty="0">
                  <a:solidFill>
                    <a:schemeClr val="bg2">
                      <a:lumMod val="10000"/>
                    </a:schemeClr>
                  </a:solidFill>
                  <a:latin typeface="Century Gothic" panose="020B0502020202020204" pitchFamily="34" charset="0"/>
                  <a:ea typeface="MS Mincho"/>
                  <a:cs typeface="Times New Roman" panose="02020603050405020304" pitchFamily="18" charset="0"/>
                </a:rPr>
                <a:t>This presentation is part of the </a:t>
              </a:r>
              <a:r>
                <a:rPr lang="en-US" altLang="en-US" sz="800" dirty="0" err="1">
                  <a:solidFill>
                    <a:schemeClr val="bg2">
                      <a:lumMod val="10000"/>
                    </a:schemeClr>
                  </a:solidFill>
                  <a:latin typeface="Century Gothic" panose="020B0502020202020204" pitchFamily="34" charset="0"/>
                  <a:ea typeface="MS Mincho"/>
                  <a:cs typeface="Times New Roman" panose="02020603050405020304" pitchFamily="18" charset="0"/>
                </a:rPr>
                <a:t>InHeriT</a:t>
              </a:r>
              <a:r>
                <a:rPr lang="en-US" altLang="en-US" sz="800" dirty="0">
                  <a:solidFill>
                    <a:schemeClr val="bg2">
                      <a:lumMod val="10000"/>
                    </a:schemeClr>
                  </a:solidFill>
                  <a:latin typeface="Century Gothic" panose="020B0502020202020204" pitchFamily="34" charset="0"/>
                  <a:ea typeface="MS Mincho"/>
                  <a:cs typeface="Times New Roman" panose="02020603050405020304" pitchFamily="18" charset="0"/>
                </a:rPr>
                <a:t> project:</a:t>
              </a:r>
            </a:p>
            <a:p>
              <a:pPr algn="just">
                <a:lnSpc>
                  <a:spcPct val="150000"/>
                </a:lnSpc>
                <a:defRPr/>
              </a:pPr>
              <a:r>
                <a:rPr lang="en-US" altLang="en-US" sz="800" dirty="0">
                  <a:solidFill>
                    <a:schemeClr val="bg2">
                      <a:lumMod val="10000"/>
                    </a:schemeClr>
                  </a:solidFill>
                  <a:latin typeface="Century Gothic" panose="020B0502020202020204" pitchFamily="34" charset="0"/>
                  <a:ea typeface="MS Mincho"/>
                  <a:cs typeface="Times New Roman" panose="02020603050405020304" pitchFamily="18" charset="0"/>
                </a:rPr>
                <a:t> </a:t>
              </a:r>
              <a:endParaRPr lang="en-US" altLang="en-US" sz="2000" dirty="0">
                <a:solidFill>
                  <a:schemeClr val="bg2">
                    <a:lumMod val="10000"/>
                  </a:schemeClr>
                </a:solidFill>
                <a:latin typeface="Century Gothic" panose="020B050202020202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lnSpc>
                  <a:spcPct val="150000"/>
                </a:lnSpc>
                <a:defRPr/>
              </a:pPr>
              <a:endPar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endParaRPr>
            </a:p>
            <a:p>
              <a:pPr algn="just">
                <a:defRPr/>
              </a:pPr>
              <a:r>
                <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rPr>
                <a:t>This project has been funded with support from the European Commission. This publication reflects the views only of the authors, and the Commission cannot be held responsible for any use, which may </a:t>
              </a:r>
            </a:p>
            <a:p>
              <a:pPr algn="just">
                <a:defRPr/>
              </a:pPr>
              <a:r>
                <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rPr>
                <a:t>     be made of the information contained therein. </a:t>
              </a:r>
              <a:endParaRPr lang="en-US" altLang="en-US" sz="2000" dirty="0">
                <a:solidFill>
                  <a:schemeClr val="bg2">
                    <a:lumMod val="10000"/>
                  </a:schemeClr>
                </a:solidFill>
                <a:latin typeface="Century Gothic" panose="020B0502020202020204" pitchFamily="34" charset="0"/>
                <a:ea typeface="MS Mincho"/>
                <a:cs typeface="Times New Roman" panose="02020603050405020304" pitchFamily="18" charset="0"/>
              </a:endParaRPr>
            </a:p>
            <a:p>
              <a:pPr algn="just">
                <a:defRPr/>
              </a:pPr>
              <a:r>
                <a:rPr lang="en-US" altLang="en-US" sz="800" dirty="0">
                  <a:solidFill>
                    <a:schemeClr val="bg2">
                      <a:lumMod val="10000"/>
                    </a:schemeClr>
                  </a:solidFill>
                  <a:latin typeface="Calibri" panose="020F0502020204030204" pitchFamily="34" charset="0"/>
                  <a:ea typeface="MS Mincho"/>
                  <a:cs typeface="Times New Roman" panose="02020603050405020304" pitchFamily="18" charset="0"/>
                </a:rPr>
                <a:t> </a:t>
              </a:r>
              <a:endParaRPr lang="en-US" altLang="en-US" sz="2000" dirty="0">
                <a:solidFill>
                  <a:schemeClr val="bg2">
                    <a:lumMod val="10000"/>
                  </a:schemeClr>
                </a:solidFill>
                <a:latin typeface="Century Gothic" panose="020B0502020202020204" pitchFamily="34" charset="0"/>
                <a:ea typeface="MS Mincho"/>
                <a:cs typeface="Times New Roman" panose="02020603050405020304" pitchFamily="18" charset="0"/>
              </a:endParaRPr>
            </a:p>
            <a:p>
              <a:pPr algn="ctr">
                <a:defRPr/>
              </a:pPr>
              <a:r>
                <a:rPr lang="en-US" altLang="en-US" sz="800" dirty="0">
                  <a:solidFill>
                    <a:schemeClr val="bg2">
                      <a:lumMod val="10000"/>
                    </a:schemeClr>
                  </a:solidFill>
                  <a:latin typeface="Calibri" panose="020F0502020204030204" pitchFamily="34" charset="0"/>
                  <a:ea typeface="MS Mincho"/>
                  <a:cs typeface="PF Square Sans Pro Medium"/>
                </a:rPr>
                <a:t>ERASMUS+ </a:t>
              </a:r>
            </a:p>
            <a:p>
              <a:pPr algn="ctr">
                <a:defRPr/>
              </a:pPr>
              <a:r>
                <a:rPr lang="en-US" altLang="en-US" sz="800" dirty="0">
                  <a:solidFill>
                    <a:schemeClr val="bg2">
                      <a:lumMod val="10000"/>
                    </a:schemeClr>
                  </a:solidFill>
                  <a:latin typeface="Calibri" panose="020F0502020204030204" pitchFamily="34" charset="0"/>
                  <a:ea typeface="MS Mincho"/>
                  <a:cs typeface="PF Square Sans Pro Medium"/>
                </a:rPr>
                <a:t>KA2  STRATEGIC  PARTNERSHIP  ADULT  EDUCATION </a:t>
              </a:r>
              <a:endParaRPr lang="en-US" altLang="en-US" sz="2000" dirty="0">
                <a:solidFill>
                  <a:schemeClr val="bg2">
                    <a:lumMod val="10000"/>
                  </a:schemeClr>
                </a:solidFill>
                <a:latin typeface="Century Gothic" panose="020B0502020202020204" pitchFamily="34" charset="0"/>
                <a:ea typeface="MS Mincho"/>
                <a:cs typeface="Times New Roman" panose="02020603050405020304" pitchFamily="18" charset="0"/>
              </a:endParaRPr>
            </a:p>
            <a:p>
              <a:pPr algn="ctr">
                <a:defRPr/>
              </a:pPr>
              <a:r>
                <a:rPr lang="en-US" altLang="en-US" sz="800" dirty="0">
                  <a:solidFill>
                    <a:schemeClr val="bg2">
                      <a:lumMod val="10000"/>
                    </a:schemeClr>
                  </a:solidFill>
                  <a:latin typeface="Calibri" panose="020F0502020204030204" pitchFamily="34" charset="0"/>
                  <a:ea typeface="MS Mincho"/>
                  <a:cs typeface="PF Square Sans Pro Medium"/>
                </a:rPr>
                <a:t>PROJECT NO. 2015-1-EL01-KA204-014085</a:t>
              </a:r>
              <a:endParaRPr lang="en-US" altLang="en-US" sz="2000" dirty="0">
                <a:solidFill>
                  <a:schemeClr val="bg2">
                    <a:lumMod val="10000"/>
                  </a:schemeClr>
                </a:solidFill>
                <a:latin typeface="Century Gothic" panose="020B0502020202020204" pitchFamily="34" charset="0"/>
                <a:ea typeface="MS Mincho"/>
                <a:cs typeface="Times New Roman" panose="02020603050405020304" pitchFamily="18" charset="0"/>
              </a:endParaRPr>
            </a:p>
          </p:txBody>
        </p:sp>
      </p:grpSp>
      <p:pic>
        <p:nvPicPr>
          <p:cNvPr id="9" name="Picture 2" descr="Έμβλημα Πολυτεχνείου Κρήτης">
            <a:extLst>
              <a:ext uri="{FF2B5EF4-FFF2-40B4-BE49-F238E27FC236}">
                <a16:creationId xmlns:a16="http://schemas.microsoft.com/office/drawing/2014/main" xmlns="" id="{EBAD4FB8-6918-4E77-BDE5-A246DC0AA89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1011" y="2120573"/>
            <a:ext cx="1310824" cy="644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cancer-id.eu/uploads/RTEmagicC_Logo_01.jpg">
            <a:extLst>
              <a:ext uri="{FF2B5EF4-FFF2-40B4-BE49-F238E27FC236}">
                <a16:creationId xmlns:a16="http://schemas.microsoft.com/office/drawing/2014/main" xmlns="" id="{144B9B88-D83B-4DE5-8466-E9F550467D13}"/>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1011" y="233665"/>
            <a:ext cx="1475534" cy="570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cds.co.uk/wp-content/uploads/2013/04/MU-LOGO-sm.jpg">
            <a:extLst>
              <a:ext uri="{FF2B5EF4-FFF2-40B4-BE49-F238E27FC236}">
                <a16:creationId xmlns:a16="http://schemas.microsoft.com/office/drawing/2014/main" xmlns="" id="{2A4129D6-BD27-44BF-8444-CBF42A63ED76}"/>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7908" y="1008770"/>
            <a:ext cx="1094112" cy="3907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interedlamias.gr/attachments/Image/neapolis-university-paphos.jpg?template=generic">
            <a:extLst>
              <a:ext uri="{FF2B5EF4-FFF2-40B4-BE49-F238E27FC236}">
                <a16:creationId xmlns:a16="http://schemas.microsoft.com/office/drawing/2014/main" xmlns="" id="{A9BBA774-42DD-49AA-913D-94A56394B822}"/>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9088" y="971608"/>
            <a:ext cx="1005117" cy="4287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encrypted-tbn0.gstatic.com/images?q=tbn:ANd9GcTr9Da87NUL0cYkRbBAVghpa5H9BTe1Na13cuQo8zfDb1IjvccRJw">
            <a:extLst>
              <a:ext uri="{FF2B5EF4-FFF2-40B4-BE49-F238E27FC236}">
                <a16:creationId xmlns:a16="http://schemas.microsoft.com/office/drawing/2014/main" xmlns="" id="{6BAF80AE-D40C-4DFB-95FC-FD11CBF7A8ED}"/>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6109" y="222345"/>
            <a:ext cx="593628" cy="572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repubblicadeglistagisti.it/static/uploads/articoli/ottobre_2011/fondazione_flaminia_jpg_versions/small_fondazione_flaminia.jpg">
            <a:extLst>
              <a:ext uri="{FF2B5EF4-FFF2-40B4-BE49-F238E27FC236}">
                <a16:creationId xmlns:a16="http://schemas.microsoft.com/office/drawing/2014/main" xmlns="" id="{45F5A091-3D87-4185-9226-6A9EADA6780B}"/>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2899" y="2168277"/>
            <a:ext cx="596838" cy="596838"/>
          </a:xfrm>
          <a:prstGeom prst="rect">
            <a:avLst/>
          </a:prstGeom>
          <a:noFill/>
          <a:extLst>
            <a:ext uri="{909E8E84-426E-40DD-AFC4-6F175D3DCCD1}">
              <a14:hiddenFill xmlns:a14="http://schemas.microsoft.com/office/drawing/2010/main">
                <a:solidFill>
                  <a:srgbClr val="FFFFFF"/>
                </a:solidFill>
              </a14:hiddenFill>
            </a:ext>
          </a:extLst>
        </p:spPr>
      </p:pic>
      <p:pic>
        <p:nvPicPr>
          <p:cNvPr id="16" name="Εικόνα 5">
            <a:extLst>
              <a:ext uri="{FF2B5EF4-FFF2-40B4-BE49-F238E27FC236}">
                <a16:creationId xmlns:a16="http://schemas.microsoft.com/office/drawing/2014/main" xmlns="" id="{1CCC596A-1978-4553-AD11-3D96D6F7AA9C}"/>
              </a:ext>
            </a:extLst>
          </p:cNvPr>
          <p:cNvPicPr>
            <a:picLocks noChangeAspect="1"/>
          </p:cNvPicPr>
          <p:nvPr/>
        </p:nvPicPr>
        <p:blipFill>
          <a:blip r:embed="rId10">
            <a:duotone>
              <a:schemeClr val="accent1">
                <a:shade val="45000"/>
                <a:satMod val="135000"/>
              </a:schemeClr>
              <a:prstClr val="white"/>
            </a:duotone>
          </a:blip>
          <a:stretch>
            <a:fillRect/>
          </a:stretch>
        </p:blipFill>
        <p:spPr>
          <a:xfrm>
            <a:off x="2091011" y="1597458"/>
            <a:ext cx="2178842" cy="381297"/>
          </a:xfrm>
          <a:prstGeom prst="rect">
            <a:avLst/>
          </a:prstGeom>
        </p:spPr>
      </p:pic>
      <p:cxnSp>
        <p:nvCxnSpPr>
          <p:cNvPr id="17" name="Straight Connector 16">
            <a:extLst>
              <a:ext uri="{FF2B5EF4-FFF2-40B4-BE49-F238E27FC236}">
                <a16:creationId xmlns:a16="http://schemas.microsoft.com/office/drawing/2014/main" xmlns="" id="{8526A0A4-1E49-4BCA-BFBE-8B701003BF07}"/>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F0A3F86-98C0-4A61-960F-DB273E546323}"/>
              </a:ext>
            </a:extLst>
          </p:cNvPr>
          <p:cNvCxnSpPr/>
          <p:nvPr/>
        </p:nvCxnSpPr>
        <p:spPr>
          <a:xfrm>
            <a:off x="4476750" y="0"/>
            <a:ext cx="1588"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TextBox 1"/>
          <p:cNvSpPr txBox="1">
            <a:spLocks noChangeArrowheads="1"/>
          </p:cNvSpPr>
          <p:nvPr/>
        </p:nvSpPr>
        <p:spPr bwMode="auto">
          <a:xfrm>
            <a:off x="5152607" y="527050"/>
            <a:ext cx="372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b="1" dirty="0" smtClean="0">
                <a:solidFill>
                  <a:schemeClr val="bg1">
                    <a:lumMod val="50000"/>
                  </a:schemeClr>
                </a:solidFill>
                <a:latin typeface="Century Gothic" panose="020B0502020202020204" pitchFamily="34" charset="0"/>
              </a:rPr>
              <a:t>Cultural Heritage and Sustainable Development</a:t>
            </a:r>
          </a:p>
          <a:p>
            <a:pPr eaLnBrk="1" hangingPunct="1">
              <a:defRPr/>
            </a:pPr>
            <a:r>
              <a:rPr lang="en-US" altLang="en-US" sz="1200" b="1" dirty="0" smtClean="0">
                <a:solidFill>
                  <a:schemeClr val="bg1">
                    <a:lumMod val="50000"/>
                  </a:schemeClr>
                </a:solidFill>
                <a:latin typeface="Century Gothic" panose="020B0502020202020204" pitchFamily="34" charset="0"/>
              </a:rPr>
              <a:t>An Educator’s Handbook</a:t>
            </a:r>
            <a:endParaRPr lang="en-US" altLang="en-US" sz="1200" b="1" dirty="0">
              <a:solidFill>
                <a:schemeClr val="bg1">
                  <a:lumMod val="50000"/>
                </a:schemeClr>
              </a:solidFill>
              <a:latin typeface="Century Gothic" panose="020B0502020202020204" pitchFamily="34" charset="0"/>
            </a:endParaRPr>
          </a:p>
        </p:txBody>
      </p:sp>
      <p:sp>
        <p:nvSpPr>
          <p:cNvPr id="21" name="TextBox 1"/>
          <p:cNvSpPr txBox="1">
            <a:spLocks noChangeArrowheads="1"/>
          </p:cNvSpPr>
          <p:nvPr/>
        </p:nvSpPr>
        <p:spPr bwMode="auto">
          <a:xfrm>
            <a:off x="5152607" y="1204913"/>
            <a:ext cx="2840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b="1" dirty="0">
                <a:solidFill>
                  <a:schemeClr val="bg2">
                    <a:lumMod val="10000"/>
                  </a:schemeClr>
                </a:solidFill>
                <a:latin typeface="Century Gothic" panose="020B0502020202020204" pitchFamily="34" charset="0"/>
              </a:rPr>
              <a:t>MODULE </a:t>
            </a:r>
            <a:r>
              <a:rPr lang="en-US" altLang="en-US" sz="1200" b="1" dirty="0" smtClean="0">
                <a:solidFill>
                  <a:schemeClr val="bg2">
                    <a:lumMod val="10000"/>
                  </a:schemeClr>
                </a:solidFill>
                <a:latin typeface="Century Gothic" panose="020B0502020202020204" pitchFamily="34" charset="0"/>
              </a:rPr>
              <a:t>3</a:t>
            </a:r>
          </a:p>
          <a:p>
            <a:pPr eaLnBrk="1" hangingPunct="1">
              <a:defRPr/>
            </a:pPr>
            <a:r>
              <a:rPr lang="en-US" altLang="en-US" sz="1200" b="1" dirty="0" smtClean="0">
                <a:solidFill>
                  <a:schemeClr val="bg2">
                    <a:lumMod val="10000"/>
                  </a:schemeClr>
                </a:solidFill>
                <a:latin typeface="Century Gothic" panose="020B0502020202020204" pitchFamily="34" charset="0"/>
              </a:rPr>
              <a:t>Space</a:t>
            </a:r>
            <a:r>
              <a:rPr lang="en-US" altLang="en-US" sz="1200" b="1" dirty="0">
                <a:solidFill>
                  <a:schemeClr val="bg2">
                    <a:lumMod val="10000"/>
                  </a:schemeClr>
                </a:solidFill>
                <a:latin typeface="Century Gothic" panose="020B0502020202020204" pitchFamily="34" charset="0"/>
              </a:rPr>
              <a:t>, Place and Cultural </a:t>
            </a:r>
            <a:r>
              <a:rPr lang="en-US" altLang="en-US" sz="1200" b="1" dirty="0" smtClean="0">
                <a:solidFill>
                  <a:schemeClr val="bg2">
                    <a:lumMod val="10000"/>
                  </a:schemeClr>
                </a:solidFill>
                <a:latin typeface="Century Gothic" panose="020B0502020202020204" pitchFamily="34" charset="0"/>
              </a:rPr>
              <a:t>Heritage</a:t>
            </a:r>
            <a:endParaRPr lang="en-US" altLang="en-US" sz="1200" b="1" dirty="0">
              <a:solidFill>
                <a:schemeClr val="bg2">
                  <a:lumMod val="10000"/>
                </a:schemeClr>
              </a:solidFill>
              <a:latin typeface="Century Gothic" panose="020B0502020202020204" pitchFamily="34" charset="0"/>
            </a:endParaRPr>
          </a:p>
        </p:txBody>
      </p:sp>
      <p:sp>
        <p:nvSpPr>
          <p:cNvPr id="22" name="TextBox 16"/>
          <p:cNvSpPr txBox="1">
            <a:spLocks noChangeArrowheads="1"/>
          </p:cNvSpPr>
          <p:nvPr/>
        </p:nvSpPr>
        <p:spPr bwMode="auto">
          <a:xfrm>
            <a:off x="5152607" y="1978025"/>
            <a:ext cx="4479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b="1" dirty="0" smtClean="0">
                <a:solidFill>
                  <a:schemeClr val="bg2">
                    <a:lumMod val="10000"/>
                  </a:schemeClr>
                </a:solidFill>
                <a:latin typeface="Century Gothic" panose="020B0502020202020204" pitchFamily="34" charset="0"/>
              </a:rPr>
              <a:t>SESSION </a:t>
            </a:r>
            <a:r>
              <a:rPr lang="en-US" altLang="en-US" sz="1200" b="1" dirty="0" smtClean="0">
                <a:solidFill>
                  <a:schemeClr val="bg2">
                    <a:lumMod val="10000"/>
                  </a:schemeClr>
                </a:solidFill>
                <a:latin typeface="Century Gothic" panose="020B0502020202020204" pitchFamily="34" charset="0"/>
              </a:rPr>
              <a:t>3</a:t>
            </a:r>
            <a:endParaRPr lang="en-US" altLang="en-US" sz="1200" b="1" dirty="0" smtClean="0">
              <a:solidFill>
                <a:schemeClr val="bg2">
                  <a:lumMod val="10000"/>
                </a:schemeClr>
              </a:solidFill>
              <a:latin typeface="Century Gothic" panose="020B0502020202020204" pitchFamily="34" charset="0"/>
            </a:endParaRPr>
          </a:p>
          <a:p>
            <a:r>
              <a:rPr lang="en-US" b="1" dirty="0">
                <a:latin typeface="Century Gothic" panose="020B0502020202020204" pitchFamily="34" charset="0"/>
              </a:rPr>
              <a:t>Cultural Heritage and Place Branding for Local &amp; Regional Development</a:t>
            </a:r>
            <a:endParaRPr lang="en-US" b="1" dirty="0">
              <a:latin typeface="Century Gothic" panose="020B0502020202020204" pitchFamily="34" charset="0"/>
            </a:endParaRPr>
          </a:p>
        </p:txBody>
      </p:sp>
      <p:sp>
        <p:nvSpPr>
          <p:cNvPr id="23" name="TextBox 16"/>
          <p:cNvSpPr txBox="1">
            <a:spLocks noChangeArrowheads="1"/>
          </p:cNvSpPr>
          <p:nvPr/>
        </p:nvSpPr>
        <p:spPr bwMode="auto">
          <a:xfrm>
            <a:off x="5152607" y="5184775"/>
            <a:ext cx="44799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000" dirty="0" smtClean="0">
                <a:solidFill>
                  <a:schemeClr val="bg2">
                    <a:lumMod val="10000"/>
                  </a:schemeClr>
                </a:solidFill>
                <a:latin typeface="Century Gothic" panose="020B0502020202020204" pitchFamily="34" charset="0"/>
              </a:rPr>
              <a:t>Prepared by:</a:t>
            </a:r>
          </a:p>
          <a:p>
            <a:pPr eaLnBrk="1" hangingPunct="1">
              <a:defRPr/>
            </a:pPr>
            <a:endParaRPr lang="en-US" altLang="en-US" sz="1200" b="1" dirty="0" smtClean="0">
              <a:solidFill>
                <a:schemeClr val="bg2">
                  <a:lumMod val="10000"/>
                </a:schemeClr>
              </a:solidFill>
              <a:latin typeface="Century Gothic" panose="020B0502020202020204" pitchFamily="34" charset="0"/>
            </a:endParaRPr>
          </a:p>
          <a:p>
            <a:pPr eaLnBrk="1" hangingPunct="1">
              <a:defRPr/>
            </a:pPr>
            <a:r>
              <a:rPr lang="en-US" altLang="en-US" sz="1200" b="1" dirty="0" smtClean="0">
                <a:solidFill>
                  <a:schemeClr val="bg2">
                    <a:lumMod val="10000"/>
                  </a:schemeClr>
                </a:solidFill>
                <a:latin typeface="Century Gothic" panose="020B0502020202020204" pitchFamily="34" charset="0"/>
              </a:rPr>
              <a:t>Costas </a:t>
            </a:r>
            <a:r>
              <a:rPr lang="en-US" altLang="en-US" sz="1200" b="1" dirty="0" err="1" smtClean="0">
                <a:solidFill>
                  <a:schemeClr val="bg2">
                    <a:lumMod val="10000"/>
                  </a:schemeClr>
                </a:solidFill>
                <a:latin typeface="Century Gothic" panose="020B0502020202020204" pitchFamily="34" charset="0"/>
              </a:rPr>
              <a:t>Priporas</a:t>
            </a:r>
            <a:r>
              <a:rPr lang="en-US" altLang="en-US" sz="1200" b="1" dirty="0" smtClean="0">
                <a:solidFill>
                  <a:schemeClr val="bg2">
                    <a:lumMod val="10000"/>
                  </a:schemeClr>
                </a:solidFill>
                <a:latin typeface="Century Gothic" panose="020B0502020202020204" pitchFamily="34" charset="0"/>
              </a:rPr>
              <a:t>,</a:t>
            </a:r>
            <a:endParaRPr lang="en-US" altLang="en-US" sz="1200" dirty="0">
              <a:solidFill>
                <a:schemeClr val="bg2">
                  <a:lumMod val="10000"/>
                </a:schemeClr>
              </a:solidFill>
              <a:latin typeface="Century Gothic" panose="020B0502020202020204" pitchFamily="34" charset="0"/>
            </a:endParaRPr>
          </a:p>
          <a:p>
            <a:pPr eaLnBrk="1" hangingPunct="1">
              <a:defRPr/>
            </a:pPr>
            <a:r>
              <a:rPr lang="en-US" altLang="en-US" sz="1000" dirty="0" smtClean="0">
                <a:solidFill>
                  <a:schemeClr val="bg2">
                    <a:lumMod val="10000"/>
                  </a:schemeClr>
                </a:solidFill>
                <a:latin typeface="Century Gothic" panose="020B0502020202020204" pitchFamily="34" charset="0"/>
              </a:rPr>
              <a:t>Senior Lecturer in Marketing, </a:t>
            </a:r>
          </a:p>
          <a:p>
            <a:pPr eaLnBrk="1" hangingPunct="1">
              <a:defRPr/>
            </a:pPr>
            <a:r>
              <a:rPr lang="en-US" altLang="en-US" sz="1000" dirty="0" smtClean="0">
                <a:solidFill>
                  <a:schemeClr val="bg2">
                    <a:lumMod val="10000"/>
                  </a:schemeClr>
                </a:solidFill>
                <a:latin typeface="Century Gothic" panose="020B0502020202020204" pitchFamily="34" charset="0"/>
              </a:rPr>
              <a:t>Business School, Middlesex University London</a:t>
            </a:r>
            <a:endParaRPr lang="en-US" altLang="en-US" sz="1000" dirty="0" smtClean="0">
              <a:solidFill>
                <a:schemeClr val="bg2">
                  <a:lumMod val="10000"/>
                </a:schemeClr>
              </a:solidFill>
              <a:latin typeface="Century Gothic" panose="020B0502020202020204" pitchFamily="34" charset="0"/>
            </a:endParaRPr>
          </a:p>
          <a:p>
            <a:pPr eaLnBrk="1" hangingPunct="1">
              <a:defRPr/>
            </a:pPr>
            <a:endParaRPr lang="en-US" altLang="en-US" sz="1000" dirty="0" smtClean="0">
              <a:solidFill>
                <a:schemeClr val="bg2">
                  <a:lumMod val="10000"/>
                </a:schemeClr>
              </a:solidFill>
              <a:latin typeface="Century Gothic" panose="020B0502020202020204" pitchFamily="34" charset="0"/>
            </a:endParaRPr>
          </a:p>
        </p:txBody>
      </p:sp>
    </p:spTree>
    <p:extLst>
      <p:ext uri="{BB962C8B-B14F-4D97-AF65-F5344CB8AC3E}">
        <p14:creationId xmlns:p14="http://schemas.microsoft.com/office/powerpoint/2010/main" val="403833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Century Gothic" panose="020B0502020202020204" pitchFamily="34" charset="0"/>
              </a:rPr>
              <a:t>T.1</a:t>
            </a:r>
            <a:endParaRPr lang="en-US" altLang="en-US" sz="140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The role of residents</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1908215"/>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Residents, as brand community co-creators (Braun et al., 2013), can participate in the city’s (place ) promotional campaign (</a:t>
            </a:r>
            <a:r>
              <a:rPr lang="en-US" dirty="0" err="1">
                <a:latin typeface="Arial Narrow" panose="020B0606020202030204" pitchFamily="34" charset="0"/>
              </a:rPr>
              <a:t>Florek</a:t>
            </a:r>
            <a:r>
              <a:rPr lang="en-US" dirty="0">
                <a:latin typeface="Arial Narrow" panose="020B0606020202030204" pitchFamily="34" charset="0"/>
              </a:rPr>
              <a:t>, 2011). </a:t>
            </a:r>
          </a:p>
          <a:p>
            <a:pPr marL="342900" indent="-342900">
              <a:buFont typeface="Arial" panose="020B0604020202020204" pitchFamily="34" charset="0"/>
              <a:buChar char="•"/>
            </a:pPr>
            <a:r>
              <a:rPr lang="en-US" dirty="0">
                <a:latin typeface="Arial Narrow" panose="020B0606020202030204" pitchFamily="34" charset="0"/>
              </a:rPr>
              <a:t>Residents act as ambassadors for the place (Braun et al., 2013; </a:t>
            </a:r>
            <a:r>
              <a:rPr lang="en-US" dirty="0" err="1">
                <a:latin typeface="Arial Narrow" panose="020B0606020202030204" pitchFamily="34" charset="0"/>
              </a:rPr>
              <a:t>Zenker</a:t>
            </a:r>
            <a:r>
              <a:rPr lang="en-US" dirty="0">
                <a:latin typeface="Arial Narrow" panose="020B0606020202030204" pitchFamily="34" charset="0"/>
              </a:rPr>
              <a:t> et al., 2017</a:t>
            </a:r>
            <a:r>
              <a:rPr lang="en-US" dirty="0" smtClean="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Residents are not only the most significant target audience of city branding, but also the most significant marketers of a city (</a:t>
            </a:r>
            <a:r>
              <a:rPr lang="en-US" dirty="0" err="1">
                <a:latin typeface="Arial Narrow" panose="020B0606020202030204" pitchFamily="34" charset="0"/>
              </a:rPr>
              <a:t>Kavaratzis</a:t>
            </a:r>
            <a:r>
              <a:rPr lang="en-US" dirty="0">
                <a:latin typeface="Arial Narrow" panose="020B0606020202030204" pitchFamily="34" charset="0"/>
              </a:rPr>
              <a:t>, 2004).</a:t>
            </a:r>
          </a:p>
          <a:p>
            <a:pPr marL="342900" indent="-342900">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24306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Century Gothic" panose="020B0502020202020204" pitchFamily="34" charset="0"/>
              </a:rPr>
              <a:t>T.1</a:t>
            </a:r>
            <a:endParaRPr lang="en-US" altLang="en-US" sz="140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sz="2800" b="1" dirty="0">
                <a:latin typeface="Arial Narrow" panose="020B0606020202030204" pitchFamily="34" charset="0"/>
              </a:rPr>
              <a:t>Place branding: The power of place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2" name="Rectangle 1"/>
          <p:cNvSpPr/>
          <p:nvPr/>
        </p:nvSpPr>
        <p:spPr>
          <a:xfrm>
            <a:off x="3698644" y="2763520"/>
            <a:ext cx="4835756" cy="369332"/>
          </a:xfrm>
          <a:prstGeom prst="rect">
            <a:avLst/>
          </a:prstGeom>
        </p:spPr>
        <p:txBody>
          <a:bodyPr wrap="square">
            <a:spAutoFit/>
          </a:bodyPr>
          <a:lstStyle/>
          <a:p>
            <a:r>
              <a:rPr lang="en-GB" dirty="0"/>
              <a:t>https://www.youtube.com/watch?v=-_7DHvr-3Jc</a:t>
            </a:r>
          </a:p>
        </p:txBody>
      </p:sp>
    </p:spTree>
    <p:extLst>
      <p:ext uri="{BB962C8B-B14F-4D97-AF65-F5344CB8AC3E}">
        <p14:creationId xmlns:p14="http://schemas.microsoft.com/office/powerpoint/2010/main" val="132256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Cultural heritage &amp; place branding</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2462213"/>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Historical and cultural heritage is an integral part of place identity, infrastructure and </a:t>
            </a:r>
            <a:r>
              <a:rPr lang="en-US" dirty="0" smtClean="0">
                <a:latin typeface="Arial Narrow" panose="020B0606020202030204" pitchFamily="34" charset="0"/>
              </a:rPr>
              <a:t>landscape</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Cultural heritage often incorporates traditional and cultural values of certain regions, including beliefs, ideas, traditions and foods.</a:t>
            </a:r>
          </a:p>
          <a:p>
            <a:pPr marL="342900" indent="-342900">
              <a:buFont typeface="Arial" panose="020B0604020202020204" pitchFamily="34" charset="0"/>
              <a:buChar char="•"/>
            </a:pPr>
            <a:r>
              <a:rPr lang="en-US" dirty="0" smtClean="0">
                <a:latin typeface="Arial Narrow" panose="020B0606020202030204" pitchFamily="34" charset="0"/>
              </a:rPr>
              <a:t>Branding </a:t>
            </a:r>
            <a:r>
              <a:rPr lang="en-US" dirty="0">
                <a:latin typeface="Arial Narrow" panose="020B0606020202030204" pitchFamily="34" charset="0"/>
              </a:rPr>
              <a:t>through cultural heritage requires exploration of local cultural features of the place, identifying what features are prominent there, as well as finding ways to explicate and enhance those features (Fan , 2014)</a:t>
            </a:r>
          </a:p>
          <a:p>
            <a:pPr marL="342900" indent="-342900">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73376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pic>
        <p:nvPicPr>
          <p:cNvPr id="2" name="Picture 1"/>
          <p:cNvPicPr>
            <a:picLocks noChangeAspect="1"/>
          </p:cNvPicPr>
          <p:nvPr/>
        </p:nvPicPr>
        <p:blipFill>
          <a:blip r:embed="rId7"/>
          <a:stretch>
            <a:fillRect/>
          </a:stretch>
        </p:blipFill>
        <p:spPr>
          <a:xfrm>
            <a:off x="2208216" y="816189"/>
            <a:ext cx="4125910" cy="3094431"/>
          </a:xfrm>
          <a:prstGeom prst="rect">
            <a:avLst/>
          </a:prstGeom>
        </p:spPr>
      </p:pic>
      <p:pic>
        <p:nvPicPr>
          <p:cNvPr id="4" name="Picture 3"/>
          <p:cNvPicPr>
            <a:picLocks noChangeAspect="1"/>
          </p:cNvPicPr>
          <p:nvPr/>
        </p:nvPicPr>
        <p:blipFill>
          <a:blip r:embed="rId8"/>
          <a:stretch>
            <a:fillRect/>
          </a:stretch>
        </p:blipFill>
        <p:spPr>
          <a:xfrm>
            <a:off x="6511636" y="3314569"/>
            <a:ext cx="4461164" cy="3343378"/>
          </a:xfrm>
          <a:prstGeom prst="rect">
            <a:avLst/>
          </a:prstGeom>
        </p:spPr>
      </p:pic>
    </p:spTree>
    <p:extLst>
      <p:ext uri="{BB962C8B-B14F-4D97-AF65-F5344CB8AC3E}">
        <p14:creationId xmlns:p14="http://schemas.microsoft.com/office/powerpoint/2010/main" val="3158507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7" y="1306513"/>
            <a:ext cx="7528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Place branding strategy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846230" y="1952844"/>
            <a:ext cx="7662931" cy="2123658"/>
          </a:xfrm>
          <a:prstGeom prst="rect">
            <a:avLst/>
          </a:prstGeom>
        </p:spPr>
        <p:txBody>
          <a:bodyPr wrap="square">
            <a:spAutoFit/>
          </a:bodyPr>
          <a:lstStyle/>
          <a:p>
            <a:pPr marL="342900" indent="-342900">
              <a:buFont typeface="Arial" panose="020B0604020202020204" pitchFamily="34" charset="0"/>
              <a:buChar char="•"/>
            </a:pPr>
            <a:r>
              <a:rPr lang="en-US" dirty="0" smtClean="0">
                <a:latin typeface="Arial Narrow" panose="020B0606020202030204" pitchFamily="34" charset="0"/>
              </a:rPr>
              <a:t>Define the objective and  of the place branding strategy (i.e. create a certain image, change a negative image, repositioning, </a:t>
            </a:r>
            <a:r>
              <a:rPr lang="en-US" dirty="0" err="1" smtClean="0">
                <a:latin typeface="Arial Narrow" panose="020B0606020202030204" pitchFamily="34" charset="0"/>
              </a:rPr>
              <a:t>etc</a:t>
            </a:r>
            <a:r>
              <a:rPr lang="en-US" dirty="0" smtClean="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GB" dirty="0" smtClean="0">
                <a:latin typeface="Arial Narrow" panose="020B0606020202030204" pitchFamily="34" charset="0"/>
              </a:rPr>
              <a:t>Collaboration </a:t>
            </a:r>
            <a:r>
              <a:rPr lang="en-GB" dirty="0">
                <a:latin typeface="Arial Narrow" panose="020B0606020202030204" pitchFamily="34" charset="0"/>
              </a:rPr>
              <a:t>between private and </a:t>
            </a:r>
            <a:r>
              <a:rPr lang="en-GB">
                <a:latin typeface="Arial Narrow" panose="020B0606020202030204" pitchFamily="34" charset="0"/>
              </a:rPr>
              <a:t>public </a:t>
            </a:r>
            <a:r>
              <a:rPr lang="en-GB" smtClean="0">
                <a:latin typeface="Arial Narrow" panose="020B0606020202030204" pitchFamily="34" charset="0"/>
              </a:rPr>
              <a:t>sectors </a:t>
            </a:r>
            <a:endParaRPr lang="en-GB" dirty="0" smtClean="0">
              <a:latin typeface="Arial Narrow" panose="020B0606020202030204" pitchFamily="34" charset="0"/>
            </a:endParaRPr>
          </a:p>
          <a:p>
            <a:pPr marL="342900" indent="-342900">
              <a:buFont typeface="Arial" panose="020B0604020202020204" pitchFamily="34" charset="0"/>
              <a:buChar char="•"/>
            </a:pPr>
            <a:r>
              <a:rPr lang="en-GB" dirty="0" smtClean="0">
                <a:latin typeface="Arial Narrow" panose="020B0606020202030204" pitchFamily="34" charset="0"/>
              </a:rPr>
              <a:t>Proper coordination </a:t>
            </a:r>
          </a:p>
          <a:p>
            <a:pPr marL="342900" indent="-342900">
              <a:buFont typeface="Arial" panose="020B0604020202020204" pitchFamily="34" charset="0"/>
              <a:buChar char="•"/>
            </a:pPr>
            <a:r>
              <a:rPr lang="en-US" dirty="0" smtClean="0">
                <a:latin typeface="Arial Narrow" panose="020B0606020202030204" pitchFamily="34" charset="0"/>
              </a:rPr>
              <a:t>Involve residents  (domestic audience)</a:t>
            </a:r>
          </a:p>
          <a:p>
            <a:pPr marL="342900" indent="-342900">
              <a:buFont typeface="Arial" panose="020B0604020202020204" pitchFamily="34" charset="0"/>
              <a:buChar char="•"/>
            </a:pPr>
            <a:r>
              <a:rPr lang="en-US" dirty="0" smtClean="0">
                <a:latin typeface="Arial Narrow" panose="020B0606020202030204" pitchFamily="34" charset="0"/>
              </a:rPr>
              <a:t>Use proper communication channels and message for each target group</a:t>
            </a:r>
            <a:endParaRPr lang="en-US" dirty="0">
              <a:latin typeface="Arial Narrow" panose="020B0606020202030204" pitchFamily="34" charset="0"/>
            </a:endParaRP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1202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T.3</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7" y="1306513"/>
            <a:ext cx="7528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Case 1</a:t>
            </a:r>
            <a:r>
              <a:rPr lang="da-DK" sz="2800" b="1" dirty="0">
                <a:latin typeface="Arial Narrow" panose="020B0606020202030204" pitchFamily="34" charset="0"/>
              </a:rPr>
              <a:t> (Franch et al., 2017)</a:t>
            </a:r>
            <a:r>
              <a:rPr lang="en-US" sz="2800" b="1" dirty="0">
                <a:latin typeface="Arial Narrow" panose="020B0606020202030204" pitchFamily="34" charset="0"/>
              </a:rPr>
              <a:t>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846230" y="1952844"/>
            <a:ext cx="7662931" cy="2123658"/>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War heritage sites are part of the broader cultural </a:t>
            </a:r>
            <a:r>
              <a:rPr lang="en-US" dirty="0" smtClean="0">
                <a:latin typeface="Arial Narrow" panose="020B0606020202030204" pitchFamily="34" charset="0"/>
              </a:rPr>
              <a:t>heritage</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Cultural tourism in Trentino (Italy), is growing in importance, particularly following recent public investment which has seen the creation of important museums (i.e. the Science Museum in Trento), and the reclamation of numerous artifacts and sites related to the Great War. </a:t>
            </a:r>
          </a:p>
          <a:p>
            <a:pPr marL="342900" indent="-342900">
              <a:buFont typeface="Arial" panose="020B0604020202020204" pitchFamily="34" charset="0"/>
              <a:buChar char="•"/>
            </a:pPr>
            <a:r>
              <a:rPr lang="en-US" dirty="0">
                <a:latin typeface="Arial Narrow" panose="020B0606020202030204" pitchFamily="34" charset="0"/>
              </a:rPr>
              <a:t>Area’s significance in the First World War (WWI)</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63860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T.3</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7" y="1306513"/>
            <a:ext cx="7528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Case 1</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846230" y="1952844"/>
            <a:ext cx="7662931" cy="1938992"/>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In 2009, the Province of Trento founded the Trentino Great War Network, this network involving public institutions aims </a:t>
            </a:r>
            <a:r>
              <a:rPr lang="en-US" dirty="0" err="1">
                <a:latin typeface="Arial Narrow" panose="020B0606020202030204" pitchFamily="34" charset="0"/>
              </a:rPr>
              <a:t>valorise</a:t>
            </a:r>
            <a:r>
              <a:rPr lang="en-US" dirty="0">
                <a:latin typeface="Arial Narrow" panose="020B0606020202030204" pitchFamily="34" charset="0"/>
              </a:rPr>
              <a:t> Trentino’s war </a:t>
            </a:r>
            <a:r>
              <a:rPr lang="en-US" dirty="0" smtClean="0">
                <a:latin typeface="Arial Narrow" panose="020B0606020202030204" pitchFamily="34" charset="0"/>
              </a:rPr>
              <a:t>heritage</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The restoration and </a:t>
            </a:r>
            <a:r>
              <a:rPr lang="en-US" dirty="0" err="1">
                <a:latin typeface="Arial Narrow" panose="020B0606020202030204" pitchFamily="34" charset="0"/>
              </a:rPr>
              <a:t>valorisation</a:t>
            </a:r>
            <a:r>
              <a:rPr lang="en-US" dirty="0">
                <a:latin typeface="Arial Narrow" panose="020B0606020202030204" pitchFamily="34" charset="0"/>
              </a:rPr>
              <a:t> of Trentino’s war heritage has been funded by the EU (LEADER II),   the public institution of the province and a local foundation</a:t>
            </a:r>
          </a:p>
          <a:p>
            <a:pPr marL="342900" indent="-342900">
              <a:buFont typeface="Arial" panose="020B0604020202020204" pitchFamily="34" charset="0"/>
              <a:buChar char="•"/>
            </a:pPr>
            <a:endParaRPr lang="en-US" sz="2400" dirty="0">
              <a:latin typeface="Arial Narrow" panose="020B0606020202030204" pitchFamily="34" charset="0"/>
            </a:endParaRP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53062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T.3</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601533" y="1306514"/>
            <a:ext cx="69803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Case 1</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601533" y="1815922"/>
            <a:ext cx="8066468" cy="3231654"/>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Some of the forts in Trentino have been completely rebuilt and </a:t>
            </a:r>
            <a:r>
              <a:rPr lang="en-US" dirty="0" err="1">
                <a:latin typeface="Arial Narrow" panose="020B0606020202030204" pitchFamily="34" charset="0"/>
              </a:rPr>
              <a:t>valorised</a:t>
            </a:r>
            <a:r>
              <a:rPr lang="en-US" dirty="0">
                <a:latin typeface="Arial Narrow" panose="020B0606020202030204" pitchFamily="34" charset="0"/>
              </a:rPr>
              <a:t> as tourism products. </a:t>
            </a:r>
          </a:p>
          <a:p>
            <a:pPr marL="342900" indent="-342900">
              <a:buFont typeface="Arial" panose="020B0604020202020204" pitchFamily="34" charset="0"/>
              <a:buChar char="•"/>
            </a:pPr>
            <a:r>
              <a:rPr lang="en-US" dirty="0">
                <a:latin typeface="Arial Narrow" panose="020B0606020202030204" pitchFamily="34" charset="0"/>
              </a:rPr>
              <a:t>They provide museum space, put on exhibitions, organize events and even offer catering. </a:t>
            </a:r>
          </a:p>
          <a:p>
            <a:pPr marL="342900" indent="-342900">
              <a:buFont typeface="Arial" panose="020B0604020202020204" pitchFamily="34" charset="0"/>
              <a:buChar char="•"/>
            </a:pPr>
            <a:r>
              <a:rPr lang="en-US" dirty="0">
                <a:latin typeface="Arial Narrow" panose="020B0606020202030204" pitchFamily="34" charset="0"/>
              </a:rPr>
              <a:t>The municipalities responsible for the forts ensure that they are well sign posted.</a:t>
            </a:r>
          </a:p>
          <a:p>
            <a:pPr marL="342900" indent="-342900">
              <a:buFont typeface="Arial" panose="020B0604020202020204" pitchFamily="34" charset="0"/>
              <a:buChar char="•"/>
            </a:pPr>
            <a:r>
              <a:rPr lang="en-US" dirty="0">
                <a:latin typeface="Arial Narrow" panose="020B0606020202030204" pitchFamily="34" charset="0"/>
              </a:rPr>
              <a:t>Museums, members of the Trentino Great War Network, have been created in some of the forts visited during fieldwork. The information they provide, on and offline, is available in Italian, German and English</a:t>
            </a:r>
          </a:p>
          <a:p>
            <a:pPr marL="342900" indent="-342900">
              <a:buFont typeface="Arial" panose="020B0604020202020204" pitchFamily="34" charset="0"/>
              <a:buChar char="•"/>
            </a:pPr>
            <a:endParaRPr lang="en-US" dirty="0">
              <a:latin typeface="Arial Narrow" panose="020B0606020202030204" pitchFamily="34" charset="0"/>
            </a:endParaRPr>
          </a:p>
          <a:p>
            <a:r>
              <a:rPr lang="en-US" b="1" dirty="0">
                <a:latin typeface="Arial Narrow" panose="020B0606020202030204" pitchFamily="34" charset="0"/>
              </a:rPr>
              <a:t>Result</a:t>
            </a:r>
          </a:p>
          <a:p>
            <a:pPr marL="342900" indent="-342900">
              <a:buFont typeface="Arial" panose="020B0604020202020204" pitchFamily="34" charset="0"/>
              <a:buChar char="•"/>
            </a:pPr>
            <a:r>
              <a:rPr lang="en-US" dirty="0">
                <a:latin typeface="Arial Narrow" panose="020B0606020202030204" pitchFamily="34" charset="0"/>
              </a:rPr>
              <a:t>A continued and growing interest by tourists</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16124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T.3</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7" y="1306513"/>
            <a:ext cx="7528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Case 1</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846230" y="1952844"/>
            <a:ext cx="7662931" cy="1938992"/>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In 2009, the Province of Trento founded the Trentino Great War Network, this network involving public institutions aims </a:t>
            </a:r>
            <a:r>
              <a:rPr lang="en-US" dirty="0" err="1">
                <a:latin typeface="Arial Narrow" panose="020B0606020202030204" pitchFamily="34" charset="0"/>
              </a:rPr>
              <a:t>valorise</a:t>
            </a:r>
            <a:r>
              <a:rPr lang="en-US" dirty="0">
                <a:latin typeface="Arial Narrow" panose="020B0606020202030204" pitchFamily="34" charset="0"/>
              </a:rPr>
              <a:t> Trentino’s war </a:t>
            </a:r>
            <a:r>
              <a:rPr lang="en-US" dirty="0" smtClean="0">
                <a:latin typeface="Arial Narrow" panose="020B0606020202030204" pitchFamily="34" charset="0"/>
              </a:rPr>
              <a:t>heritage</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The restoration and </a:t>
            </a:r>
            <a:r>
              <a:rPr lang="en-US" dirty="0" err="1">
                <a:latin typeface="Arial Narrow" panose="020B0606020202030204" pitchFamily="34" charset="0"/>
              </a:rPr>
              <a:t>valorisation</a:t>
            </a:r>
            <a:r>
              <a:rPr lang="en-US" dirty="0">
                <a:latin typeface="Arial Narrow" panose="020B0606020202030204" pitchFamily="34" charset="0"/>
              </a:rPr>
              <a:t> of Trentino’s war heritage has been funded by the EU (LEADER II),   the public institution of the province and a local foundation</a:t>
            </a:r>
          </a:p>
          <a:p>
            <a:pPr marL="342900" indent="-342900">
              <a:buFont typeface="Arial" panose="020B0604020202020204" pitchFamily="34" charset="0"/>
              <a:buChar char="•"/>
            </a:pPr>
            <a:endParaRPr lang="en-US" sz="2400" dirty="0">
              <a:latin typeface="Arial Narrow" panose="020B0606020202030204" pitchFamily="34" charset="0"/>
            </a:endParaRP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16244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394847" y="209550"/>
            <a:ext cx="557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A.1</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9" y="1306514"/>
            <a:ext cx="7283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Activity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601533" y="1815921"/>
            <a:ext cx="8203842" cy="646331"/>
          </a:xfrm>
          <a:prstGeom prst="rect">
            <a:avLst/>
          </a:prstGeom>
        </p:spPr>
        <p:txBody>
          <a:bodyPr wrap="square">
            <a:spAutoFit/>
          </a:bodyPr>
          <a:lstStyle/>
          <a:p>
            <a:pPr marL="342900" indent="-342900">
              <a:buFont typeface="Arial" panose="020B0604020202020204" pitchFamily="34" charset="0"/>
              <a:buChar char="•"/>
            </a:pPr>
            <a:r>
              <a:rPr lang="en-US" dirty="0" smtClean="0">
                <a:latin typeface="Arial Narrow" panose="020B0606020202030204" pitchFamily="34" charset="0"/>
              </a:rPr>
              <a:t>Please  </a:t>
            </a:r>
            <a:r>
              <a:rPr lang="en-US" dirty="0">
                <a:latin typeface="Arial Narrow" panose="020B0606020202030204" pitchFamily="34" charset="0"/>
              </a:rPr>
              <a:t>discuss cultural heritage features </a:t>
            </a:r>
            <a:r>
              <a:rPr lang="en-US" dirty="0" smtClean="0">
                <a:latin typeface="Arial Narrow" panose="020B0606020202030204" pitchFamily="34" charset="0"/>
              </a:rPr>
              <a:t>of your place that </a:t>
            </a:r>
            <a:r>
              <a:rPr lang="en-US" dirty="0">
                <a:latin typeface="Arial Narrow" panose="020B0606020202030204" pitchFamily="34" charset="0"/>
              </a:rPr>
              <a:t>could be utilized and design a place branding </a:t>
            </a:r>
            <a:r>
              <a:rPr lang="en-US" dirty="0" smtClean="0">
                <a:latin typeface="Arial Narrow" panose="020B0606020202030204" pitchFamily="34" charset="0"/>
              </a:rPr>
              <a:t>strategy, </a:t>
            </a:r>
            <a:r>
              <a:rPr lang="en-US" dirty="0">
                <a:latin typeface="Arial Narrow" panose="020B0606020202030204" pitchFamily="34" charset="0"/>
              </a:rPr>
              <a:t>taking into consideration the role of residents and potential visitors </a:t>
            </a:r>
          </a:p>
        </p:txBody>
      </p:sp>
    </p:spTree>
    <p:extLst>
      <p:ext uri="{BB962C8B-B14F-4D97-AF65-F5344CB8AC3E}">
        <p14:creationId xmlns:p14="http://schemas.microsoft.com/office/powerpoint/2010/main" val="1191507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Century Gothic" panose="020B0502020202020204" pitchFamily="34" charset="0"/>
              </a:rPr>
              <a:t>T.1</a:t>
            </a:r>
            <a:endParaRPr lang="en-US" altLang="en-US" sz="140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101"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Objectives</a:t>
            </a:r>
            <a:endParaRPr lang="en-US" altLang="en-US" sz="2800" b="1" dirty="0">
              <a:solidFill>
                <a:schemeClr val="bg2">
                  <a:lumMod val="10000"/>
                </a:schemeClr>
              </a:solidFill>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550017" y="2060620"/>
            <a:ext cx="7705139" cy="2308324"/>
          </a:xfrm>
          <a:prstGeom prst="rect">
            <a:avLst/>
          </a:prstGeom>
        </p:spPr>
        <p:txBody>
          <a:bodyPr wrap="square">
            <a:spAutoFit/>
          </a:bodyPr>
          <a:lstStyle/>
          <a:p>
            <a:pPr marL="285750" indent="-285750">
              <a:buFont typeface="Arial" panose="020B0604020202020204" pitchFamily="34" charset="0"/>
              <a:buChar char="•"/>
            </a:pPr>
            <a:r>
              <a:rPr lang="en-GB" dirty="0">
                <a:latin typeface="Arial Narrow" panose="020B0606020202030204" pitchFamily="34" charset="0"/>
              </a:rPr>
              <a:t>Develop the participants understanding on </a:t>
            </a:r>
            <a:r>
              <a:rPr lang="en-GB" dirty="0" smtClean="0">
                <a:latin typeface="Arial Narrow" panose="020B0606020202030204" pitchFamily="34" charset="0"/>
              </a:rPr>
              <a:t>place </a:t>
            </a:r>
            <a:r>
              <a:rPr lang="en-GB" dirty="0">
                <a:latin typeface="Arial Narrow" panose="020B0606020202030204" pitchFamily="34" charset="0"/>
              </a:rPr>
              <a:t>branding</a:t>
            </a:r>
          </a:p>
          <a:p>
            <a:pPr marL="285750" indent="-285750">
              <a:buFont typeface="Arial" panose="020B0604020202020204" pitchFamily="34" charset="0"/>
              <a:buChar char="•"/>
            </a:pPr>
            <a:r>
              <a:rPr lang="en-US" dirty="0" smtClean="0">
                <a:latin typeface="Arial Narrow" panose="020B0606020202030204" pitchFamily="34" charset="0"/>
              </a:rPr>
              <a:t>Provide the </a:t>
            </a:r>
            <a:r>
              <a:rPr lang="en-US" dirty="0">
                <a:latin typeface="Arial Narrow" panose="020B0606020202030204" pitchFamily="34" charset="0"/>
              </a:rPr>
              <a:t>participants with an overview of the links between cultural heritage and place branding </a:t>
            </a:r>
          </a:p>
          <a:p>
            <a:pPr marL="285750" indent="-285750">
              <a:buFont typeface="Arial" panose="020B0604020202020204" pitchFamily="34" charset="0"/>
              <a:buChar char="•"/>
            </a:pPr>
            <a:r>
              <a:rPr lang="en-US" dirty="0">
                <a:latin typeface="Arial Narrow" panose="020B0606020202030204" pitchFamily="34" charset="0"/>
              </a:rPr>
              <a:t>Develop the participants understanding on the role of cultural heritage in place </a:t>
            </a:r>
            <a:r>
              <a:rPr lang="en-US" dirty="0" smtClean="0">
                <a:latin typeface="Arial Narrow" panose="020B0606020202030204" pitchFamily="34" charset="0"/>
              </a:rPr>
              <a:t>branding</a:t>
            </a: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Develop the participants understanding of how different places utilize their local cultural heritage in their branding strategies </a:t>
            </a:r>
          </a:p>
          <a:p>
            <a:pPr marL="285750" indent="-285750">
              <a:buFont typeface="Arial" panose="020B0604020202020204" pitchFamily="34" charset="0"/>
              <a:buChar char="•"/>
            </a:pPr>
            <a:endParaRPr lang="el-GR" dirty="0">
              <a:latin typeface="Arial Narrow" panose="020B0606020202030204" pitchFamily="34" charset="0"/>
            </a:endParaRPr>
          </a:p>
        </p:txBody>
      </p:sp>
    </p:spTree>
    <p:extLst>
      <p:ext uri="{BB962C8B-B14F-4D97-AF65-F5344CB8AC3E}">
        <p14:creationId xmlns:p14="http://schemas.microsoft.com/office/powerpoint/2010/main" val="12703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394847" y="209550"/>
            <a:ext cx="557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A.2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9" y="1306514"/>
            <a:ext cx="7283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Activity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
        <p:nvSpPr>
          <p:cNvPr id="2" name="Rectangle 1"/>
          <p:cNvSpPr/>
          <p:nvPr/>
        </p:nvSpPr>
        <p:spPr>
          <a:xfrm>
            <a:off x="2601533" y="1815921"/>
            <a:ext cx="8203842" cy="369332"/>
          </a:xfrm>
          <a:prstGeom prst="rect">
            <a:avLst/>
          </a:prstGeom>
        </p:spPr>
        <p:txBody>
          <a:bodyPr wrap="square">
            <a:spAutoFit/>
          </a:bodyPr>
          <a:lstStyle/>
          <a:p>
            <a:pPr marL="342900" indent="-342900">
              <a:buFont typeface="Arial" panose="020B0604020202020204" pitchFamily="34" charset="0"/>
              <a:buChar char="•"/>
            </a:pPr>
            <a:r>
              <a:rPr lang="en-US" dirty="0" smtClean="0">
                <a:latin typeface="Arial Narrow" panose="020B0606020202030204" pitchFamily="34" charset="0"/>
              </a:rPr>
              <a:t>Discuss and answers questions </a:t>
            </a:r>
            <a:endParaRPr lang="en-US" dirty="0">
              <a:latin typeface="Arial Narrow" panose="020B0606020202030204" pitchFamily="34" charset="0"/>
            </a:endParaRPr>
          </a:p>
        </p:txBody>
      </p:sp>
    </p:spTree>
    <p:extLst>
      <p:ext uri="{BB962C8B-B14F-4D97-AF65-F5344CB8AC3E}">
        <p14:creationId xmlns:p14="http://schemas.microsoft.com/office/powerpoint/2010/main" val="4272361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394847" y="209550"/>
            <a:ext cx="557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A.2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9" y="1306514"/>
            <a:ext cx="72833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References</a:t>
            </a:r>
          </a:p>
          <a:p>
            <a:pPr algn="ctr">
              <a:defRPr/>
            </a:pPr>
            <a:r>
              <a:rPr lang="en-US" sz="2800" b="1" dirty="0" smtClean="0">
                <a:latin typeface="Arial Narrow" panose="020B0606020202030204" pitchFamily="34" charset="0"/>
              </a:rPr>
              <a:t>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2729346" y="1759526"/>
            <a:ext cx="76751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it-IT" dirty="0" err="1">
                <a:latin typeface="Arial Narrow" panose="020B0606020202030204" pitchFamily="34" charset="0"/>
              </a:rPr>
              <a:t>Anholt</a:t>
            </a:r>
            <a:r>
              <a:rPr lang="en-GB" altLang="it-IT" dirty="0">
                <a:latin typeface="Arial Narrow" panose="020B0606020202030204" pitchFamily="34" charset="0"/>
              </a:rPr>
              <a:t>, S. (2010). Definitions of place branding: Working towards a resolution. Place Branding and Public Diplomacy, 6(1), 1–10.</a:t>
            </a:r>
          </a:p>
          <a:p>
            <a:r>
              <a:rPr lang="en-GB" altLang="it-IT" dirty="0">
                <a:latin typeface="Arial Narrow" panose="020B0606020202030204" pitchFamily="34" charset="0"/>
              </a:rPr>
              <a:t>Braun, E., </a:t>
            </a:r>
            <a:r>
              <a:rPr lang="en-GB" altLang="it-IT" dirty="0" err="1">
                <a:latin typeface="Arial Narrow" panose="020B0606020202030204" pitchFamily="34" charset="0"/>
              </a:rPr>
              <a:t>Kavaratzis</a:t>
            </a:r>
            <a:r>
              <a:rPr lang="en-GB" altLang="it-IT" dirty="0">
                <a:latin typeface="Arial Narrow" panose="020B0606020202030204" pitchFamily="34" charset="0"/>
              </a:rPr>
              <a:t>, M. &amp; </a:t>
            </a:r>
            <a:r>
              <a:rPr lang="en-GB" altLang="it-IT" dirty="0" err="1">
                <a:latin typeface="Arial Narrow" panose="020B0606020202030204" pitchFamily="34" charset="0"/>
              </a:rPr>
              <a:t>Zenker</a:t>
            </a:r>
            <a:r>
              <a:rPr lang="en-GB" altLang="it-IT" dirty="0">
                <a:latin typeface="Arial Narrow" panose="020B0606020202030204" pitchFamily="34" charset="0"/>
              </a:rPr>
              <a:t>, S. (2013). My city–my brand: The different roles of residents in place branding. Journal of Place Management and Development, 6(1), 18–28.</a:t>
            </a:r>
          </a:p>
          <a:p>
            <a:r>
              <a:rPr lang="en-GB" altLang="it-IT" dirty="0">
                <a:latin typeface="Arial Narrow" panose="020B0606020202030204" pitchFamily="34" charset="0"/>
              </a:rPr>
              <a:t>Fan, H. (2014). Branding a place through its historical and cultural heritage: The branding project of Tofu Village in China. Place Branding and Public Diplomacy, 10(4), 279-287.</a:t>
            </a:r>
          </a:p>
          <a:p>
            <a:r>
              <a:rPr lang="en-GB" altLang="it-IT" dirty="0" err="1">
                <a:latin typeface="Arial Narrow" panose="020B0606020202030204" pitchFamily="34" charset="0"/>
              </a:rPr>
              <a:t>Florek</a:t>
            </a:r>
            <a:r>
              <a:rPr lang="en-GB" altLang="it-IT" dirty="0">
                <a:latin typeface="Arial Narrow" panose="020B0606020202030204" pitchFamily="34" charset="0"/>
              </a:rPr>
              <a:t>, M. (2011). No place like home: Perspectives on place attachment and impacts on city management. Journal of Town &amp; City Management,  1(4), 346-354.</a:t>
            </a:r>
          </a:p>
          <a:p>
            <a:r>
              <a:rPr lang="en-GB" altLang="it-IT" dirty="0" err="1">
                <a:latin typeface="Arial Narrow" panose="020B0606020202030204" pitchFamily="34" charset="0"/>
              </a:rPr>
              <a:t>Franch</a:t>
            </a:r>
            <a:r>
              <a:rPr lang="en-GB" altLang="it-IT" dirty="0">
                <a:latin typeface="Arial Narrow" panose="020B0606020202030204" pitchFamily="34" charset="0"/>
              </a:rPr>
              <a:t>, M., </a:t>
            </a:r>
            <a:r>
              <a:rPr lang="en-GB" altLang="it-IT" dirty="0" err="1">
                <a:latin typeface="Arial Narrow" panose="020B0606020202030204" pitchFamily="34" charset="0"/>
              </a:rPr>
              <a:t>Irimiás</a:t>
            </a:r>
            <a:r>
              <a:rPr lang="en-GB" altLang="it-IT" dirty="0">
                <a:latin typeface="Arial Narrow" panose="020B0606020202030204" pitchFamily="34" charset="0"/>
              </a:rPr>
              <a:t>, A., &amp; Buffa, F. (2017). Place identity and war heritage: managerial challenges in tourism development in Trentino and Alto Adige/</a:t>
            </a:r>
            <a:r>
              <a:rPr lang="en-GB" altLang="it-IT" dirty="0" err="1">
                <a:latin typeface="Arial Narrow" panose="020B0606020202030204" pitchFamily="34" charset="0"/>
              </a:rPr>
              <a:t>Südtirol</a:t>
            </a:r>
            <a:r>
              <a:rPr lang="en-GB" altLang="it-IT" dirty="0">
                <a:latin typeface="Arial Narrow" panose="020B0606020202030204" pitchFamily="34" charset="0"/>
              </a:rPr>
              <a:t>. Place Branding and Public Diplomacy, 13(2), 119-135.</a:t>
            </a:r>
          </a:p>
          <a:p>
            <a:r>
              <a:rPr lang="en-GB" altLang="it-IT" dirty="0" err="1">
                <a:latin typeface="Arial Narrow" panose="020B0606020202030204" pitchFamily="34" charset="0"/>
              </a:rPr>
              <a:t>Kavaratzis</a:t>
            </a:r>
            <a:r>
              <a:rPr lang="en-GB" altLang="it-IT" dirty="0">
                <a:latin typeface="Arial Narrow" panose="020B0606020202030204" pitchFamily="34" charset="0"/>
              </a:rPr>
              <a:t>, M. (2005). Place branding: A review of trends and conceptual models. The Marketing Review, 5(4), 329–342.</a:t>
            </a: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286223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394847" y="209550"/>
            <a:ext cx="557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A.2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9" y="1306514"/>
            <a:ext cx="72833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References</a:t>
            </a:r>
          </a:p>
          <a:p>
            <a:pPr algn="ctr">
              <a:defRPr/>
            </a:pPr>
            <a:r>
              <a:rPr lang="en-US" sz="2800" b="1" dirty="0" smtClean="0">
                <a:latin typeface="Arial Narrow" panose="020B0606020202030204" pitchFamily="34" charset="0"/>
              </a:rPr>
              <a:t>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2729346" y="1759526"/>
            <a:ext cx="76751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it-IT" dirty="0" err="1">
                <a:latin typeface="Arial Narrow" panose="020B0606020202030204" pitchFamily="34" charset="0"/>
              </a:rPr>
              <a:t>Kavaratzis</a:t>
            </a:r>
            <a:r>
              <a:rPr lang="en-GB" altLang="it-IT" dirty="0">
                <a:latin typeface="Arial Narrow" panose="020B0606020202030204" pitchFamily="34" charset="0"/>
              </a:rPr>
              <a:t>, M. (2004). From city marketing to city branding: towards a theoretical framework for developing city brands. Journal of Place Branding and Public Diplomacy,  1(1),  58-73.</a:t>
            </a:r>
          </a:p>
          <a:p>
            <a:r>
              <a:rPr lang="en-GB" altLang="it-IT" dirty="0">
                <a:latin typeface="Arial Narrow" panose="020B0606020202030204" pitchFamily="34" charset="0"/>
              </a:rPr>
              <a:t>Kotler, P. (1999). Marketing Places Europe. 1st ed. London: Financial Times Prentice Hall.</a:t>
            </a:r>
          </a:p>
          <a:p>
            <a:r>
              <a:rPr lang="en-GB" altLang="it-IT" dirty="0" err="1">
                <a:latin typeface="Arial Narrow" panose="020B0606020202030204" pitchFamily="34" charset="0"/>
              </a:rPr>
              <a:t>Moilanen</a:t>
            </a:r>
            <a:r>
              <a:rPr lang="en-GB" altLang="it-IT" dirty="0">
                <a:latin typeface="Arial Narrow" panose="020B0606020202030204" pitchFamily="34" charset="0"/>
              </a:rPr>
              <a:t>, T., &amp; </a:t>
            </a:r>
            <a:r>
              <a:rPr lang="en-GB" altLang="it-IT" dirty="0" err="1">
                <a:latin typeface="Arial Narrow" panose="020B0606020202030204" pitchFamily="34" charset="0"/>
              </a:rPr>
              <a:t>Rainisto</a:t>
            </a:r>
            <a:r>
              <a:rPr lang="en-GB" altLang="it-IT" dirty="0">
                <a:latin typeface="Arial Narrow" panose="020B0606020202030204" pitchFamily="34" charset="0"/>
              </a:rPr>
              <a:t>, S. (2009). How to Brand Nations, Cities and Destinations. A Planning Book for Place Branding. </a:t>
            </a:r>
            <a:r>
              <a:rPr lang="en-GB" altLang="it-IT" dirty="0" err="1">
                <a:latin typeface="Arial Narrow" panose="020B0606020202030204" pitchFamily="34" charset="0"/>
              </a:rPr>
              <a:t>Houndmills</a:t>
            </a:r>
            <a:r>
              <a:rPr lang="en-GB" altLang="it-IT" dirty="0">
                <a:latin typeface="Arial Narrow" panose="020B0606020202030204" pitchFamily="34" charset="0"/>
              </a:rPr>
              <a:t>, UK: Palgrave MacMillan.</a:t>
            </a:r>
          </a:p>
          <a:p>
            <a:r>
              <a:rPr lang="en-GB" altLang="it-IT" dirty="0">
                <a:latin typeface="Arial Narrow" panose="020B0606020202030204" pitchFamily="34" charset="0"/>
              </a:rPr>
              <a:t>Richards, G. (2017). From Place Branding to </a:t>
            </a:r>
            <a:r>
              <a:rPr lang="en-GB" altLang="it-IT" dirty="0" err="1">
                <a:latin typeface="Arial Narrow" panose="020B0606020202030204" pitchFamily="34" charset="0"/>
              </a:rPr>
              <a:t>Placemaking</a:t>
            </a:r>
            <a:r>
              <a:rPr lang="en-GB" altLang="it-IT" dirty="0">
                <a:latin typeface="Arial Narrow" panose="020B0606020202030204" pitchFamily="34" charset="0"/>
              </a:rPr>
              <a:t>: The role of events. International Journal of Event and Festival Management, 8(1), 8-23.</a:t>
            </a:r>
          </a:p>
          <a:p>
            <a:r>
              <a:rPr lang="en-GB" altLang="it-IT" dirty="0" err="1">
                <a:latin typeface="Arial Narrow" panose="020B0606020202030204" pitchFamily="34" charset="0"/>
              </a:rPr>
              <a:t>Zenker</a:t>
            </a:r>
            <a:r>
              <a:rPr lang="en-GB" altLang="it-IT" dirty="0">
                <a:latin typeface="Arial Narrow" panose="020B0606020202030204" pitchFamily="34" charset="0"/>
              </a:rPr>
              <a:t>, S., Braun, E.,  &amp; Petersen, S. (2017). Branding the destination versus the place: The effects of brand complexity and identification for residents and visitors. Tourism Management,  58, 15-27.</a:t>
            </a:r>
          </a:p>
          <a:p>
            <a:r>
              <a:rPr lang="en-GB" altLang="it-IT" dirty="0">
                <a:latin typeface="Arial Narrow" panose="020B0606020202030204" pitchFamily="34" charset="0"/>
              </a:rPr>
              <a:t>Zhao, W., Sun, R., &amp; </a:t>
            </a:r>
            <a:r>
              <a:rPr lang="en-GB" altLang="it-IT" dirty="0" err="1">
                <a:latin typeface="Arial Narrow" panose="020B0606020202030204" pitchFamily="34" charset="0"/>
              </a:rPr>
              <a:t>Kakuda</a:t>
            </a:r>
            <a:r>
              <a:rPr lang="en-GB" altLang="it-IT" dirty="0">
                <a:latin typeface="Arial Narrow" panose="020B0606020202030204" pitchFamily="34" charset="0"/>
              </a:rPr>
              <a:t>, N. (2017). Institutionalized place branding strategy, </a:t>
            </a:r>
            <a:r>
              <a:rPr lang="en-GB" altLang="it-IT" dirty="0" err="1">
                <a:latin typeface="Arial Narrow" panose="020B0606020202030204" pitchFamily="34" charset="0"/>
              </a:rPr>
              <a:t>interfirm</a:t>
            </a:r>
            <a:r>
              <a:rPr lang="en-GB" altLang="it-IT" dirty="0">
                <a:latin typeface="Arial Narrow" panose="020B0606020202030204" pitchFamily="34" charset="0"/>
              </a:rPr>
              <a:t> trust, and place branding performance: Evidence from China. Journal of Business Research, 78, 261-267</a:t>
            </a: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3309689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394847" y="209550"/>
            <a:ext cx="557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A.2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9" y="1306514"/>
            <a:ext cx="72833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THANK YOU FOR YOUR TIME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962141" y="1952844"/>
            <a:ext cx="7705860" cy="523220"/>
          </a:xfrm>
          <a:prstGeom prst="rect">
            <a:avLst/>
          </a:prstGeom>
        </p:spPr>
        <p:txBody>
          <a:bodyPr wrap="square">
            <a:spAutoFit/>
          </a:bodyPr>
          <a:lstStyle/>
          <a:p>
            <a:pPr marL="342900" indent="-342900">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17576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Century Gothic" panose="020B0502020202020204" pitchFamily="34" charset="0"/>
              </a:rPr>
              <a:t>T.1</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3856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Learning Outcomes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678806" y="2137893"/>
            <a:ext cx="7576351" cy="1754326"/>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Identify and discuss various aspects of place branding and cultural heritage </a:t>
            </a:r>
          </a:p>
          <a:p>
            <a:pPr marL="285750" indent="-285750">
              <a:buFont typeface="Arial" panose="020B0604020202020204" pitchFamily="34" charset="0"/>
              <a:buChar char="•"/>
            </a:pPr>
            <a:r>
              <a:rPr lang="en-US" dirty="0">
                <a:latin typeface="Arial Narrow" panose="020B0606020202030204" pitchFamily="34" charset="0"/>
              </a:rPr>
              <a:t>Explain how places utilize the local cultural heritage in their branding </a:t>
            </a:r>
            <a:r>
              <a:rPr lang="en-US" dirty="0" smtClean="0">
                <a:latin typeface="Arial Narrow" panose="020B0606020202030204" pitchFamily="34" charset="0"/>
              </a:rPr>
              <a:t>strategies</a:t>
            </a: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Explain the importance of cultural heritage as a key strategic feature in place </a:t>
            </a:r>
            <a:r>
              <a:rPr lang="en-US" dirty="0" smtClean="0">
                <a:latin typeface="Arial Narrow" panose="020B0606020202030204" pitchFamily="34" charset="0"/>
              </a:rPr>
              <a:t>branding</a:t>
            </a: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Explain the role of residents in place branding</a:t>
            </a:r>
          </a:p>
          <a:p>
            <a:pPr marL="285750" indent="-285750">
              <a:buFont typeface="Arial" panose="020B0604020202020204" pitchFamily="34" charset="0"/>
              <a:buChar char="•"/>
            </a:pPr>
            <a:endParaRPr lang="el-GR" dirty="0">
              <a:latin typeface="Arial Narrow" panose="020B0606020202030204" pitchFamily="34" charset="0"/>
            </a:endParaRPr>
          </a:p>
        </p:txBody>
      </p:sp>
    </p:spTree>
    <p:extLst>
      <p:ext uri="{BB962C8B-B14F-4D97-AF65-F5344CB8AC3E}">
        <p14:creationId xmlns:p14="http://schemas.microsoft.com/office/powerpoint/2010/main" val="288842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Century Gothic" panose="020B0502020202020204" pitchFamily="34" charset="0"/>
              </a:rPr>
              <a:t>T.1</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3856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smtClean="0">
                <a:latin typeface="Arial Narrow" panose="020B0606020202030204" pitchFamily="34" charset="0"/>
              </a:rPr>
              <a:t>What is a brand and branding</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678806" y="2137893"/>
            <a:ext cx="7576351" cy="1754326"/>
          </a:xfrm>
          <a:prstGeom prst="rect">
            <a:avLst/>
          </a:prstGeom>
        </p:spPr>
        <p:txBody>
          <a:bodyPr wrap="square">
            <a:spAutoFit/>
          </a:bodyPr>
          <a:lstStyle/>
          <a:p>
            <a:pPr marL="285750" indent="-285750">
              <a:buFont typeface="Arial" panose="020B0604020202020204" pitchFamily="34" charset="0"/>
              <a:buChar char="•"/>
            </a:pPr>
            <a:r>
              <a:rPr lang="en-GB" dirty="0">
                <a:latin typeface="Arial Narrow" panose="020B0606020202030204" pitchFamily="34" charset="0"/>
              </a:rPr>
              <a:t>A brand is a </a:t>
            </a:r>
            <a:r>
              <a:rPr lang="en-GB" dirty="0" smtClean="0">
                <a:latin typeface="Arial Narrow" panose="020B0606020202030204" pitchFamily="34" charset="0"/>
              </a:rPr>
              <a:t>name, sign, symbol ,logo, or combination of them </a:t>
            </a:r>
          </a:p>
          <a:p>
            <a:pPr marL="285750" indent="-285750">
              <a:buFont typeface="Arial" panose="020B0604020202020204" pitchFamily="34" charset="0"/>
              <a:buChar char="•"/>
            </a:pPr>
            <a:r>
              <a:rPr lang="en-GB" dirty="0" smtClean="0">
                <a:latin typeface="Arial Narrow" panose="020B0606020202030204" pitchFamily="34" charset="0"/>
              </a:rPr>
              <a:t>It is  set </a:t>
            </a:r>
            <a:r>
              <a:rPr lang="en-GB" dirty="0">
                <a:latin typeface="Arial Narrow" panose="020B0606020202030204" pitchFamily="34" charset="0"/>
              </a:rPr>
              <a:t>of associations that are linked to a product range, a division, or company. </a:t>
            </a:r>
            <a:endParaRPr lang="en-GB" dirty="0" smtClean="0">
              <a:latin typeface="Arial Narrow" panose="020B0606020202030204" pitchFamily="34" charset="0"/>
            </a:endParaRPr>
          </a:p>
          <a:p>
            <a:pPr marL="285750" indent="-285750">
              <a:buFont typeface="Arial" panose="020B0604020202020204" pitchFamily="34" charset="0"/>
              <a:buChar char="•"/>
            </a:pPr>
            <a:endParaRPr lang="en-GB" dirty="0" smtClean="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Branding is an effort to give a unique identity to the company’s products and create emotional associations with consumers.</a:t>
            </a:r>
          </a:p>
          <a:p>
            <a:pPr marL="285750" indent="-285750">
              <a:buFont typeface="Arial" panose="020B0604020202020204" pitchFamily="34" charset="0"/>
              <a:buChar char="•"/>
            </a:pPr>
            <a:endParaRPr lang="el-GR" dirty="0">
              <a:latin typeface="Arial Narrow" panose="020B0606020202030204" pitchFamily="34" charset="0"/>
            </a:endParaRPr>
          </a:p>
        </p:txBody>
      </p:sp>
    </p:spTree>
    <p:extLst>
      <p:ext uri="{BB962C8B-B14F-4D97-AF65-F5344CB8AC3E}">
        <p14:creationId xmlns:p14="http://schemas.microsoft.com/office/powerpoint/2010/main" val="2797210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smtClean="0">
                <a:latin typeface="Arial Narrow" panose="020B0606020202030204" pitchFamily="34" charset="0"/>
              </a:rPr>
              <a:t>Place Background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691685" y="1952844"/>
            <a:ext cx="8293994" cy="1754326"/>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Place= a city, a destination-resort, region, a </a:t>
            </a:r>
            <a:r>
              <a:rPr lang="en-US" dirty="0" smtClean="0">
                <a:latin typeface="Arial Narrow" panose="020B0606020202030204" pitchFamily="34" charset="0"/>
              </a:rPr>
              <a:t>nation</a:t>
            </a: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Competition among places is </a:t>
            </a:r>
            <a:r>
              <a:rPr lang="en-US" dirty="0" smtClean="0">
                <a:latin typeface="Arial Narrow" panose="020B0606020202030204" pitchFamily="34" charset="0"/>
              </a:rPr>
              <a:t>intense</a:t>
            </a: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Places try to attract investments, tourists  and corporate </a:t>
            </a:r>
            <a:r>
              <a:rPr lang="en-US" dirty="0" smtClean="0">
                <a:latin typeface="Arial Narrow" panose="020B0606020202030204" pitchFamily="34" charset="0"/>
              </a:rPr>
              <a:t>presence</a:t>
            </a:r>
          </a:p>
          <a:p>
            <a:pPr marL="285750" indent="-285750">
              <a:buFont typeface="Arial" panose="020B0604020202020204" pitchFamily="34" charset="0"/>
              <a:buChar char="•"/>
            </a:pPr>
            <a:r>
              <a:rPr lang="en-US" dirty="0" smtClean="0">
                <a:latin typeface="Arial Narrow" panose="020B0606020202030204" pitchFamily="34" charset="0"/>
              </a:rPr>
              <a:t>Places </a:t>
            </a:r>
            <a:r>
              <a:rPr lang="en-US" dirty="0">
                <a:latin typeface="Arial Narrow" panose="020B0606020202030204" pitchFamily="34" charset="0"/>
              </a:rPr>
              <a:t>must pay more attention to building and promoting their </a:t>
            </a:r>
            <a:r>
              <a:rPr lang="en-US" dirty="0" smtClean="0">
                <a:latin typeface="Arial Narrow" panose="020B0606020202030204" pitchFamily="34" charset="0"/>
              </a:rPr>
              <a:t>brand</a:t>
            </a:r>
          </a:p>
          <a:p>
            <a:pPr marL="285750" indent="-285750">
              <a:buFont typeface="Arial" panose="020B0604020202020204" pitchFamily="34" charset="0"/>
              <a:buChar char="•"/>
            </a:pPr>
            <a:r>
              <a:rPr lang="en-US" dirty="0" smtClean="0">
                <a:latin typeface="Arial Narrow" panose="020B0606020202030204" pitchFamily="34" charset="0"/>
              </a:rPr>
              <a:t>Changing </a:t>
            </a:r>
            <a:r>
              <a:rPr lang="en-US" dirty="0">
                <a:latin typeface="Arial Narrow" panose="020B0606020202030204" pitchFamily="34" charset="0"/>
              </a:rPr>
              <a:t>global environment (SM, technology, consumers) </a:t>
            </a:r>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Unbalanced </a:t>
            </a:r>
            <a:r>
              <a:rPr lang="en-US" dirty="0">
                <a:latin typeface="Arial Narrow" panose="020B0606020202030204" pitchFamily="34" charset="0"/>
              </a:rPr>
              <a:t>economic </a:t>
            </a:r>
            <a:r>
              <a:rPr lang="en-US" dirty="0" smtClean="0">
                <a:latin typeface="Arial Narrow" panose="020B0606020202030204" pitchFamily="34" charset="0"/>
              </a:rPr>
              <a:t>development</a:t>
            </a:r>
            <a:endParaRPr lang="en-US" dirty="0">
              <a:latin typeface="Arial Narrow" panose="020B0606020202030204" pitchFamily="34" charset="0"/>
            </a:endParaRPr>
          </a:p>
        </p:txBody>
      </p:sp>
    </p:spTree>
    <p:extLst>
      <p:ext uri="{BB962C8B-B14F-4D97-AF65-F5344CB8AC3E}">
        <p14:creationId xmlns:p14="http://schemas.microsoft.com/office/powerpoint/2010/main" val="773468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a:latin typeface="Arial Narrow" panose="020B0606020202030204" pitchFamily="34" charset="0"/>
              </a:rPr>
              <a:t>What is </a:t>
            </a:r>
            <a:r>
              <a:rPr lang="en-US" altLang="en-US" sz="2800" b="1" dirty="0" smtClean="0">
                <a:latin typeface="Arial Narrow" panose="020B0606020202030204" pitchFamily="34" charset="0"/>
              </a:rPr>
              <a:t>branding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2601913" y="3331369"/>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2" name="Rectangle 1"/>
          <p:cNvSpPr/>
          <p:nvPr/>
        </p:nvSpPr>
        <p:spPr>
          <a:xfrm>
            <a:off x="3340598" y="3244334"/>
            <a:ext cx="5510804" cy="369332"/>
          </a:xfrm>
          <a:prstGeom prst="rect">
            <a:avLst/>
          </a:prstGeom>
        </p:spPr>
        <p:txBody>
          <a:bodyPr wrap="none">
            <a:spAutoFit/>
          </a:bodyPr>
          <a:lstStyle/>
          <a:p>
            <a:r>
              <a:rPr lang="en-GB" dirty="0"/>
              <a:t>https://www.youtube.com/watch?v=JKIAOZZritk&amp;t=101s</a:t>
            </a:r>
          </a:p>
        </p:txBody>
      </p:sp>
    </p:spTree>
    <p:extLst>
      <p:ext uri="{BB962C8B-B14F-4D97-AF65-F5344CB8AC3E}">
        <p14:creationId xmlns:p14="http://schemas.microsoft.com/office/powerpoint/2010/main" val="219071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Place Branding </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537138" y="1952845"/>
            <a:ext cx="8293422" cy="4708981"/>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Based on literature (</a:t>
            </a:r>
            <a:r>
              <a:rPr lang="en-US" dirty="0" err="1">
                <a:latin typeface="Arial Narrow" panose="020B0606020202030204" pitchFamily="34" charset="0"/>
              </a:rPr>
              <a:t>Anholt</a:t>
            </a:r>
            <a:r>
              <a:rPr lang="en-US" dirty="0">
                <a:latin typeface="Arial Narrow" panose="020B0606020202030204" pitchFamily="34" charset="0"/>
              </a:rPr>
              <a:t>, 2010; </a:t>
            </a:r>
            <a:r>
              <a:rPr lang="en-US" dirty="0" err="1">
                <a:latin typeface="Arial Narrow" panose="020B0606020202030204" pitchFamily="34" charset="0"/>
              </a:rPr>
              <a:t>Kavaratzis</a:t>
            </a:r>
            <a:r>
              <a:rPr lang="en-US" dirty="0">
                <a:latin typeface="Arial Narrow" panose="020B0606020202030204" pitchFamily="34" charset="0"/>
              </a:rPr>
              <a:t>, 2005) Zhao et al. (20017, p. 2) defined place branding “as a process of forming a series of unique associations with the place through presenting the functions, emotions, relationships, and strategic elements to the public</a:t>
            </a:r>
            <a:r>
              <a:rPr lang="en-US" dirty="0" smtClean="0">
                <a:latin typeface="Arial Narrow" panose="020B0606020202030204" pitchFamily="34" charset="0"/>
              </a:rPr>
              <a:t>”</a:t>
            </a: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r>
              <a:rPr lang="en-GB" dirty="0">
                <a:latin typeface="Arial Narrow" panose="020B0606020202030204" pitchFamily="34" charset="0"/>
              </a:rPr>
              <a:t>Within the context of the experience economy, place branding can be understood as the “</a:t>
            </a:r>
            <a:r>
              <a:rPr lang="en-GB" dirty="0" err="1">
                <a:latin typeface="Arial Narrow" panose="020B0606020202030204" pitchFamily="34" charset="0"/>
              </a:rPr>
              <a:t>aesthetication</a:t>
            </a:r>
            <a:r>
              <a:rPr lang="en-GB" dirty="0">
                <a:latin typeface="Arial Narrow" panose="020B0606020202030204" pitchFamily="34" charset="0"/>
              </a:rPr>
              <a:t> of place,” or the development of an overall narrative about what it means to be there, to experience the place and what constitutes the staging of that experience” (Richards, 2017)</a:t>
            </a: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endParaRPr lang="en-GB" dirty="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sz="2400" dirty="0">
              <a:latin typeface="Arial Narrow" panose="020B0606020202030204" pitchFamily="34" charset="0"/>
            </a:endParaRPr>
          </a:p>
          <a:p>
            <a:pPr marL="285750" indent="-285750">
              <a:buFont typeface="Arial" panose="020B0604020202020204" pitchFamily="34" charset="0"/>
              <a:buChar char="•"/>
            </a:pPr>
            <a:endParaRPr lang="en-US" sz="2400" dirty="0" smtClean="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p:txBody>
      </p:sp>
    </p:spTree>
    <p:extLst>
      <p:ext uri="{BB962C8B-B14F-4D97-AF65-F5344CB8AC3E}">
        <p14:creationId xmlns:p14="http://schemas.microsoft.com/office/powerpoint/2010/main" val="2911477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Place branding &amp; competitive advantage</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2781837" y="2030278"/>
            <a:ext cx="7473320" cy="1754326"/>
          </a:xfrm>
          <a:prstGeom prst="rect">
            <a:avLst/>
          </a:prstGeom>
        </p:spPr>
        <p:txBody>
          <a:bodyPr wrap="square">
            <a:spAutoFit/>
          </a:bodyPr>
          <a:lstStyle/>
          <a:p>
            <a:r>
              <a:rPr lang="en-US" dirty="0">
                <a:latin typeface="Arial Narrow" panose="020B0606020202030204" pitchFamily="34" charset="0"/>
              </a:rPr>
              <a:t>Kotler (1999) describes four distinct areas as the basis for establishing a competitive advantage in place branding: </a:t>
            </a:r>
          </a:p>
          <a:p>
            <a:pPr marL="342900" indent="-342900">
              <a:buFont typeface="Arial" panose="020B0604020202020204" pitchFamily="34" charset="0"/>
              <a:buChar char="•"/>
            </a:pPr>
            <a:r>
              <a:rPr lang="en-US" dirty="0" smtClean="0">
                <a:latin typeface="Arial Narrow" panose="020B0606020202030204" pitchFamily="34" charset="0"/>
              </a:rPr>
              <a:t>Design </a:t>
            </a:r>
            <a:r>
              <a:rPr lang="en-US" dirty="0">
                <a:latin typeface="Arial Narrow" panose="020B0606020202030204" pitchFamily="34" charset="0"/>
              </a:rPr>
              <a:t>(character</a:t>
            </a:r>
            <a:r>
              <a:rPr lang="en-US" dirty="0" smtClean="0">
                <a:latin typeface="Arial Narrow" panose="020B0606020202030204" pitchFamily="34" charset="0"/>
              </a:rPr>
              <a:t>) </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Infrastructure (fixed environment</a:t>
            </a:r>
            <a:r>
              <a:rPr lang="en-US" dirty="0" smtClean="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US" dirty="0" smtClean="0">
                <a:latin typeface="Arial Narrow" panose="020B0606020202030204" pitchFamily="34" charset="0"/>
              </a:rPr>
              <a:t>Basic </a:t>
            </a:r>
            <a:r>
              <a:rPr lang="en-US" dirty="0">
                <a:latin typeface="Arial Narrow" panose="020B0606020202030204" pitchFamily="34" charset="0"/>
              </a:rPr>
              <a:t>services (service provider) &amp; </a:t>
            </a:r>
          </a:p>
          <a:p>
            <a:pPr marL="342900" indent="-342900">
              <a:buFont typeface="Arial" panose="020B0604020202020204" pitchFamily="34" charset="0"/>
              <a:buChar char="•"/>
            </a:pPr>
            <a:r>
              <a:rPr lang="en-US" dirty="0" smtClean="0">
                <a:latin typeface="Arial Narrow" panose="020B0606020202030204" pitchFamily="34" charset="0"/>
              </a:rPr>
              <a:t>Attractions </a:t>
            </a:r>
            <a:r>
              <a:rPr lang="en-US" dirty="0">
                <a:latin typeface="Arial Narrow" panose="020B0606020202030204" pitchFamily="34" charset="0"/>
              </a:rPr>
              <a:t>(entertainment &amp; recreation</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278390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73D54B92-30DC-4E87-960E-D9EDDCD119B6}"/>
              </a:ext>
            </a:extLst>
          </p:cNvPr>
          <p:cNvCxnSpPr/>
          <p:nvPr/>
        </p:nvCxnSpPr>
        <p:spPr>
          <a:xfrm>
            <a:off x="1865314" y="0"/>
            <a:ext cx="1587" cy="685800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7" name="TextBox 3">
            <a:extLst>
              <a:ext uri="{FF2B5EF4-FFF2-40B4-BE49-F238E27FC236}">
                <a16:creationId xmlns:a16="http://schemas.microsoft.com/office/drawing/2014/main" xmlns="" id="{365BF5D4-C4FF-47F3-ABDE-8B4FC3579822}"/>
              </a:ext>
            </a:extLst>
          </p:cNvPr>
          <p:cNvSpPr txBox="1">
            <a:spLocks noChangeArrowheads="1"/>
          </p:cNvSpPr>
          <p:nvPr/>
        </p:nvSpPr>
        <p:spPr bwMode="auto">
          <a:xfrm>
            <a:off x="1520825" y="209550"/>
            <a:ext cx="43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smtClean="0">
                <a:latin typeface="Century Gothic" panose="020B0502020202020204" pitchFamily="34" charset="0"/>
              </a:rPr>
              <a:t>T.2</a:t>
            </a:r>
            <a:endParaRPr lang="en-US" altLang="en-US" sz="1400" dirty="0">
              <a:latin typeface="Century Gothic" panose="020B0502020202020204" pitchFamily="34" charset="0"/>
            </a:endParaRPr>
          </a:p>
        </p:txBody>
      </p:sp>
      <p:grpSp>
        <p:nvGrpSpPr>
          <p:cNvPr id="6148" name="Group 5">
            <a:extLst>
              <a:ext uri="{FF2B5EF4-FFF2-40B4-BE49-F238E27FC236}">
                <a16:creationId xmlns:a16="http://schemas.microsoft.com/office/drawing/2014/main" xmlns="" id="{606D6CF8-3D1A-4304-81C3-C10C75063AA4}"/>
              </a:ext>
            </a:extLst>
          </p:cNvPr>
          <p:cNvGrpSpPr>
            <a:grpSpLocks/>
          </p:cNvGrpSpPr>
          <p:nvPr/>
        </p:nvGrpSpPr>
        <p:grpSpPr bwMode="auto">
          <a:xfrm>
            <a:off x="7407276" y="-3175"/>
            <a:ext cx="3260725" cy="731838"/>
            <a:chOff x="6660575" y="-3177"/>
            <a:chExt cx="2483425" cy="560390"/>
          </a:xfrm>
        </p:grpSpPr>
        <p:pic>
          <p:nvPicPr>
            <p:cNvPr id="6152" name="Εικόνα 10">
              <a:extLst>
                <a:ext uri="{FF2B5EF4-FFF2-40B4-BE49-F238E27FC236}">
                  <a16:creationId xmlns:a16="http://schemas.microsoft.com/office/drawing/2014/main" xmlns="" id="{393CC2B1-F4AC-4853-BF92-449467B8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1"/>
              <a:ext cx="129252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Εικόνα 12">
              <a:extLst>
                <a:ext uri="{FF2B5EF4-FFF2-40B4-BE49-F238E27FC236}">
                  <a16:creationId xmlns:a16="http://schemas.microsoft.com/office/drawing/2014/main" xmlns="" id="{230CF346-774E-4710-B0F1-D2E9FB97CDE5}"/>
                </a:ext>
              </a:extLst>
            </p:cNvPr>
            <p:cNvPicPr>
              <a:picLocks noChangeAspect="1"/>
            </p:cNvPicPr>
            <p:nvPr/>
          </p:nvPicPr>
          <p:blipFill>
            <a:blip r:embed="rId4">
              <a:extLst>
                <a:ext uri="{28A0092B-C50C-407E-A947-70E740481C1C}">
                  <a14:useLocalDpi xmlns:a14="http://schemas.microsoft.com/office/drawing/2010/main" val="0"/>
                </a:ext>
              </a:extLst>
            </a:blip>
            <a:srcRect l="5779" t="2290" r="75369" b="54887"/>
            <a:stretch>
              <a:fillRect/>
            </a:stretch>
          </p:blipFill>
          <p:spPr bwMode="auto">
            <a:xfrm>
              <a:off x="7959448" y="0"/>
              <a:ext cx="56442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Εικόνα 13">
              <a:extLst>
                <a:ext uri="{FF2B5EF4-FFF2-40B4-BE49-F238E27FC236}">
                  <a16:creationId xmlns:a16="http://schemas.microsoft.com/office/drawing/2014/main" xmlns="" id="{9641FA49-0483-418F-A40C-5168190012F5}"/>
                </a:ext>
              </a:extLst>
            </p:cNvPr>
            <p:cNvPicPr>
              <a:picLocks noChangeAspect="1"/>
            </p:cNvPicPr>
            <p:nvPr/>
          </p:nvPicPr>
          <p:blipFill>
            <a:blip r:embed="rId5">
              <a:extLst>
                <a:ext uri="{28A0092B-C50C-407E-A947-70E740481C1C}">
                  <a14:useLocalDpi xmlns:a14="http://schemas.microsoft.com/office/drawing/2010/main" val="0"/>
                </a:ext>
              </a:extLst>
            </a:blip>
            <a:srcRect l="5783" t="53944" r="67493" b="2402"/>
            <a:stretch>
              <a:fillRect/>
            </a:stretch>
          </p:blipFill>
          <p:spPr bwMode="auto">
            <a:xfrm>
              <a:off x="8515142" y="-3176"/>
              <a:ext cx="6288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Εικόνα 13">
              <a:extLst>
                <a:ext uri="{FF2B5EF4-FFF2-40B4-BE49-F238E27FC236}">
                  <a16:creationId xmlns:a16="http://schemas.microsoft.com/office/drawing/2014/main" xmlns="" id="{6E7B4A68-4E28-4EA6-AC19-F2482DBA3E16}"/>
                </a:ext>
              </a:extLst>
            </p:cNvPr>
            <p:cNvPicPr>
              <a:picLocks noChangeAspect="1"/>
            </p:cNvPicPr>
            <p:nvPr/>
          </p:nvPicPr>
          <p:blipFill>
            <a:blip r:embed="rId6">
              <a:extLst>
                <a:ext uri="{28A0092B-C50C-407E-A947-70E740481C1C}">
                  <a14:useLocalDpi xmlns:a14="http://schemas.microsoft.com/office/drawing/2010/main" val="0"/>
                </a:ext>
              </a:extLst>
            </a:blip>
            <a:srcRect l="34520" t="72586" r="3304" b="-2039"/>
            <a:stretch>
              <a:fillRect/>
            </a:stretch>
          </p:blipFill>
          <p:spPr bwMode="auto">
            <a:xfrm>
              <a:off x="8515142" y="441904"/>
              <a:ext cx="628858" cy="1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4BE2A5B8-49BC-4DCA-8D98-1D08629AD1DC}"/>
                </a:ext>
              </a:extLst>
            </p:cNvPr>
            <p:cNvCxnSpPr/>
            <p:nvPr/>
          </p:nvCxnSpPr>
          <p:spPr>
            <a:xfrm>
              <a:off x="7959114"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7A0CA79-1BF5-4D4E-B72C-D142645EC829}"/>
                </a:ext>
              </a:extLst>
            </p:cNvPr>
            <p:cNvCxnSpPr/>
            <p:nvPr/>
          </p:nvCxnSpPr>
          <p:spPr>
            <a:xfrm>
              <a:off x="8515285" y="-3177"/>
              <a:ext cx="0" cy="5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xmlns="" id="{3D1939A9-71A3-4E22-A207-157EE54A4A45}"/>
              </a:ext>
            </a:extLst>
          </p:cNvPr>
          <p:cNvCxnSpPr/>
          <p:nvPr/>
        </p:nvCxnSpPr>
        <p:spPr>
          <a:xfrm>
            <a:off x="1524000" y="728663"/>
            <a:ext cx="9144000" cy="0"/>
          </a:xfrm>
          <a:prstGeom prst="line">
            <a:avLst/>
          </a:prstGeom>
          <a:ln w="12700">
            <a:solidFill>
              <a:schemeClr val="bg2">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xmlns="" id="{9A89E725-DD45-4C1D-B2BC-C5B55FC3D5DC}"/>
              </a:ext>
            </a:extLst>
          </p:cNvPr>
          <p:cNvSpPr txBox="1">
            <a:spLocks noChangeArrowheads="1"/>
          </p:cNvSpPr>
          <p:nvPr/>
        </p:nvSpPr>
        <p:spPr bwMode="auto">
          <a:xfrm>
            <a:off x="2427288" y="1306513"/>
            <a:ext cx="741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2800" b="1" dirty="0">
                <a:latin typeface="Arial Narrow" panose="020B0606020202030204" pitchFamily="34" charset="0"/>
              </a:rPr>
              <a:t>The influence of a place-brand</a:t>
            </a:r>
            <a:endParaRPr lang="en-US" altLang="en-US" sz="2800" b="1" dirty="0">
              <a:latin typeface="Arial Narrow" panose="020B0606020202030204" pitchFamily="34" charset="0"/>
            </a:endParaRPr>
          </a:p>
        </p:txBody>
      </p:sp>
      <p:sp>
        <p:nvSpPr>
          <p:cNvPr id="6151" name="CasellaDiTesto 3">
            <a:extLst>
              <a:ext uri="{FF2B5EF4-FFF2-40B4-BE49-F238E27FC236}">
                <a16:creationId xmlns:a16="http://schemas.microsoft.com/office/drawing/2014/main" xmlns="" id="{9123D7B6-32E2-4C85-BDBA-6E191483F1D6}"/>
              </a:ext>
            </a:extLst>
          </p:cNvPr>
          <p:cNvSpPr txBox="1">
            <a:spLocks noChangeArrowheads="1"/>
          </p:cNvSpPr>
          <p:nvPr/>
        </p:nvSpPr>
        <p:spPr bwMode="auto">
          <a:xfrm>
            <a:off x="6334125" y="3198814"/>
            <a:ext cx="407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chemeClr val="tx2"/>
              </a:solidFill>
            </a:endParaRPr>
          </a:p>
          <a:p>
            <a:pPr eaLnBrk="1" hangingPunct="1"/>
            <a:endParaRPr lang="it-IT" altLang="it-IT">
              <a:solidFill>
                <a:schemeClr val="tx2"/>
              </a:solidFill>
            </a:endParaRPr>
          </a:p>
          <a:p>
            <a:pPr eaLnBrk="1" hangingPunct="1"/>
            <a:endParaRPr lang="it-IT" altLang="it-IT">
              <a:solidFill>
                <a:schemeClr val="tx2"/>
              </a:solidFill>
            </a:endParaRPr>
          </a:p>
        </p:txBody>
      </p:sp>
      <p:sp>
        <p:nvSpPr>
          <p:cNvPr id="8" name="Rectangle 7">
            <a:extLst>
              <a:ext uri="{FF2B5EF4-FFF2-40B4-BE49-F238E27FC236}">
                <a16:creationId xmlns:a16="http://schemas.microsoft.com/office/drawing/2014/main" xmlns="" id="{679441B4-BE84-49F8-98BD-8C3F44862FCE}"/>
              </a:ext>
            </a:extLst>
          </p:cNvPr>
          <p:cNvSpPr/>
          <p:nvPr/>
        </p:nvSpPr>
        <p:spPr>
          <a:xfrm>
            <a:off x="3047999" y="2137892"/>
            <a:ext cx="7207157" cy="1754326"/>
          </a:xfrm>
          <a:prstGeom prst="rect">
            <a:avLst/>
          </a:prstGeom>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Increases attractiveness of companies &amp;  </a:t>
            </a:r>
            <a:r>
              <a:rPr lang="en-US" dirty="0" smtClean="0">
                <a:latin typeface="Arial Narrow" panose="020B0606020202030204" pitchFamily="34" charset="0"/>
              </a:rPr>
              <a:t>investments</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Promotes the objectives of the tourism </a:t>
            </a:r>
            <a:r>
              <a:rPr lang="en-US" dirty="0" smtClean="0">
                <a:latin typeface="Arial Narrow" panose="020B0606020202030204" pitchFamily="34" charset="0"/>
              </a:rPr>
              <a:t>industry</a:t>
            </a:r>
            <a:endParaRPr lang="en-US" dirty="0">
              <a:latin typeface="Arial Narrow" panose="020B0606020202030204" pitchFamily="34" charset="0"/>
            </a:endParaRPr>
          </a:p>
          <a:p>
            <a:pPr marL="342900" indent="-342900">
              <a:buFont typeface="Arial" panose="020B0604020202020204" pitchFamily="34" charset="0"/>
              <a:buChar char="•"/>
            </a:pPr>
            <a:r>
              <a:rPr lang="en-US" dirty="0">
                <a:latin typeface="Arial Narrow" panose="020B0606020202030204" pitchFamily="34" charset="0"/>
              </a:rPr>
              <a:t>Promotes public </a:t>
            </a:r>
            <a:r>
              <a:rPr lang="en-US" dirty="0" smtClean="0">
                <a:latin typeface="Arial Narrow" panose="020B0606020202030204" pitchFamily="34" charset="0"/>
              </a:rPr>
              <a:t>diplomacy</a:t>
            </a:r>
          </a:p>
          <a:p>
            <a:pPr marL="342900" indent="-342900">
              <a:buFont typeface="Arial" panose="020B0604020202020204" pitchFamily="34" charset="0"/>
              <a:buChar char="•"/>
            </a:pPr>
            <a:r>
              <a:rPr lang="en-US" dirty="0" smtClean="0">
                <a:latin typeface="Arial Narrow" panose="020B0606020202030204" pitchFamily="34" charset="0"/>
              </a:rPr>
              <a:t>Supports </a:t>
            </a:r>
            <a:r>
              <a:rPr lang="en-US" dirty="0">
                <a:latin typeface="Arial Narrow" panose="020B0606020202030204" pitchFamily="34" charset="0"/>
              </a:rPr>
              <a:t>the interests of the exporting </a:t>
            </a:r>
            <a:r>
              <a:rPr lang="en-US" dirty="0" smtClean="0">
                <a:latin typeface="Arial Narrow" panose="020B0606020202030204" pitchFamily="34" charset="0"/>
              </a:rPr>
              <a:t>industry </a:t>
            </a:r>
            <a:endParaRPr lang="en-US" dirty="0">
              <a:latin typeface="Arial Narrow" panose="020B0606020202030204" pitchFamily="34" charset="0"/>
            </a:endParaRPr>
          </a:p>
          <a:p>
            <a:pPr marL="342900" indent="-342900">
              <a:buFont typeface="Arial" panose="020B0604020202020204" pitchFamily="34" charset="0"/>
              <a:buChar char="•"/>
            </a:pPr>
            <a:r>
              <a:rPr lang="en-US" dirty="0" smtClean="0">
                <a:latin typeface="Arial Narrow" panose="020B0606020202030204" pitchFamily="34" charset="0"/>
              </a:rPr>
              <a:t>Strengthens </a:t>
            </a:r>
            <a:r>
              <a:rPr lang="en-US" dirty="0">
                <a:latin typeface="Arial Narrow" panose="020B0606020202030204" pitchFamily="34" charset="0"/>
              </a:rPr>
              <a:t>citizens’ identity and increases self-esteem (</a:t>
            </a:r>
            <a:r>
              <a:rPr lang="en-US" dirty="0" err="1">
                <a:latin typeface="Arial Narrow" panose="020B0606020202030204" pitchFamily="34" charset="0"/>
              </a:rPr>
              <a:t>Moilanen</a:t>
            </a:r>
            <a:r>
              <a:rPr lang="en-US" dirty="0">
                <a:latin typeface="Arial Narrow" panose="020B0606020202030204" pitchFamily="34" charset="0"/>
              </a:rPr>
              <a:t> &amp; </a:t>
            </a:r>
            <a:r>
              <a:rPr lang="en-US" dirty="0" err="1">
                <a:latin typeface="Arial Narrow" panose="020B0606020202030204" pitchFamily="34" charset="0"/>
              </a:rPr>
              <a:t>Rainisto</a:t>
            </a:r>
            <a:r>
              <a:rPr lang="en-US" dirty="0">
                <a:latin typeface="Arial Narrow" panose="020B0606020202030204" pitchFamily="34" charset="0"/>
              </a:rPr>
              <a:t>, 2009</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1769736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2296</Words>
  <Application>Microsoft Office PowerPoint</Application>
  <PresentationFormat>Widescreen</PresentationFormat>
  <Paragraphs>220</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Calibri Light</vt:lpstr>
      <vt:lpstr>Century Gothic</vt:lpstr>
      <vt:lpstr>MS Mincho</vt:lpstr>
      <vt:lpstr>PF Square Sans Pro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Programmes on Cultural Heritage in UK Universities</dc:title>
  <dc:creator>User</dc:creator>
  <cp:lastModifiedBy>Michalis</cp:lastModifiedBy>
  <cp:revision>72</cp:revision>
  <cp:lastPrinted>2018-03-05T12:04:27Z</cp:lastPrinted>
  <dcterms:created xsi:type="dcterms:W3CDTF">2018-01-21T09:29:35Z</dcterms:created>
  <dcterms:modified xsi:type="dcterms:W3CDTF">2018-04-12T08:59:15Z</dcterms:modified>
</cp:coreProperties>
</file>