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21" r:id="rId1"/>
  </p:sldMasterIdLst>
  <p:notesMasterIdLst>
    <p:notesMasterId r:id="rId14"/>
  </p:notesMasterIdLst>
  <p:handoutMasterIdLst>
    <p:handoutMasterId r:id="rId15"/>
  </p:handoutMasterIdLst>
  <p:sldIdLst>
    <p:sldId id="315" r:id="rId2"/>
    <p:sldId id="334" r:id="rId3"/>
    <p:sldId id="358" r:id="rId4"/>
    <p:sldId id="356" r:id="rId5"/>
    <p:sldId id="357" r:id="rId6"/>
    <p:sldId id="355" r:id="rId7"/>
    <p:sldId id="349" r:id="rId8"/>
    <p:sldId id="351" r:id="rId9"/>
    <p:sldId id="352" r:id="rId10"/>
    <p:sldId id="354" r:id="rId11"/>
    <p:sldId id="360" r:id="rId12"/>
    <p:sldId id="361" r:id="rId13"/>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7B61"/>
    <a:srgbClr val="7D8F6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96" autoAdjust="0"/>
    <p:restoredTop sz="65041" autoAdjust="0"/>
  </p:normalViewPr>
  <p:slideViewPr>
    <p:cSldViewPr snapToGrid="0">
      <p:cViewPr varScale="1">
        <p:scale>
          <a:sx n="59" d="100"/>
          <a:sy n="59" d="100"/>
        </p:scale>
        <p:origin x="1356" y="66"/>
      </p:cViewPr>
      <p:guideLst>
        <p:guide orient="horz" pos="2160"/>
        <p:guide pos="2880"/>
      </p:guideLst>
    </p:cSldViewPr>
  </p:slid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mon Best" userId="88f8fefc-aa94-4c51-ae84-9bd82f7aa979" providerId="ADAL" clId="{CA0B2572-6A38-4269-9D37-7EB2CA4606B0}"/>
    <pc:docChg chg="modSld">
      <pc:chgData name="Simon Best" userId="88f8fefc-aa94-4c51-ae84-9bd82f7aa979" providerId="ADAL" clId="{CA0B2572-6A38-4269-9D37-7EB2CA4606B0}" dt="2018-02-10T16:30:55.169" v="38" actId="20577"/>
      <pc:docMkLst>
        <pc:docMk/>
      </pc:docMkLst>
      <pc:sldChg chg="modNotesTx">
        <pc:chgData name="Simon Best" userId="88f8fefc-aa94-4c51-ae84-9bd82f7aa979" providerId="ADAL" clId="{CA0B2572-6A38-4269-9D37-7EB2CA4606B0}" dt="2018-02-10T16:03:36.179" v="30" actId="20577"/>
        <pc:sldMkLst>
          <pc:docMk/>
          <pc:sldMk cId="0" sldId="334"/>
        </pc:sldMkLst>
      </pc:sldChg>
      <pc:sldChg chg="modSp">
        <pc:chgData name="Simon Best" userId="88f8fefc-aa94-4c51-ae84-9bd82f7aa979" providerId="ADAL" clId="{CA0B2572-6A38-4269-9D37-7EB2CA4606B0}" dt="2018-02-10T14:27:55.017" v="18" actId="6549"/>
        <pc:sldMkLst>
          <pc:docMk/>
          <pc:sldMk cId="0" sldId="352"/>
        </pc:sldMkLst>
        <pc:spChg chg="mod">
          <ac:chgData name="Simon Best" userId="88f8fefc-aa94-4c51-ae84-9bd82f7aa979" providerId="ADAL" clId="{CA0B2572-6A38-4269-9D37-7EB2CA4606B0}" dt="2018-02-10T14:27:55.017" v="18" actId="6549"/>
          <ac:spMkLst>
            <pc:docMk/>
            <pc:sldMk cId="0" sldId="352"/>
            <ac:spMk id="14343" creationId="{00000000-0000-0000-0000-000000000000}"/>
          </ac:spMkLst>
        </pc:spChg>
      </pc:sldChg>
      <pc:sldChg chg="modSp">
        <pc:chgData name="Simon Best" userId="88f8fefc-aa94-4c51-ae84-9bd82f7aa979" providerId="ADAL" clId="{CA0B2572-6A38-4269-9D37-7EB2CA4606B0}" dt="2018-02-10T16:30:55.169" v="38" actId="20577"/>
        <pc:sldMkLst>
          <pc:docMk/>
          <pc:sldMk cId="0" sldId="354"/>
        </pc:sldMkLst>
        <pc:spChg chg="mod">
          <ac:chgData name="Simon Best" userId="88f8fefc-aa94-4c51-ae84-9bd82f7aa979" providerId="ADAL" clId="{CA0B2572-6A38-4269-9D37-7EB2CA4606B0}" dt="2018-02-10T16:30:55.169" v="38" actId="20577"/>
          <ac:spMkLst>
            <pc:docMk/>
            <pc:sldMk cId="0" sldId="354"/>
            <ac:spMk id="15362" creationId="{00000000-0000-0000-0000-000000000000}"/>
          </ac:spMkLst>
        </pc:spChg>
        <pc:spChg chg="mod">
          <ac:chgData name="Simon Best" userId="88f8fefc-aa94-4c51-ae84-9bd82f7aa979" providerId="ADAL" clId="{CA0B2572-6A38-4269-9D37-7EB2CA4606B0}" dt="2018-02-10T14:27:46.186" v="9" actId="6549"/>
          <ac:spMkLst>
            <pc:docMk/>
            <pc:sldMk cId="0" sldId="354"/>
            <ac:spMk id="1536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en-US"/>
          </a:p>
        </p:txBody>
      </p:sp>
      <p:sp>
        <p:nvSpPr>
          <p:cNvPr id="3" name="Date Placeholder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4FD9B486-337B-46C0-AC8D-0CC710F10A65}" type="datetimeFigureOut">
              <a:rPr lang="en-US" altLang="en-US"/>
              <a:pPr>
                <a:defRPr/>
              </a:pPr>
              <a:t>25-Oct-18</a:t>
            </a:fld>
            <a:endParaRPr lang="en-US" altLang="en-US"/>
          </a:p>
        </p:txBody>
      </p:sp>
      <p:sp>
        <p:nvSpPr>
          <p:cNvPr id="4" name="Footer Placeholder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72067EFE-5A5A-40FA-B783-9042BB2D43C8}" type="slidenum">
              <a:rPr lang="en-US" altLang="en-US"/>
              <a:pPr>
                <a:defRPr/>
              </a:pPr>
              <a:t>‹#›</a:t>
            </a:fld>
            <a:endParaRPr lang="en-US" altLang="en-US"/>
          </a:p>
        </p:txBody>
      </p:sp>
    </p:spTree>
    <p:extLst>
      <p:ext uri="{BB962C8B-B14F-4D97-AF65-F5344CB8AC3E}">
        <p14:creationId xmlns:p14="http://schemas.microsoft.com/office/powerpoint/2010/main" val="180386978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AD658F87-8A75-40A6-AB65-B18DFCB93370}" type="datetimeFigureOut">
              <a:rPr lang="en-US" altLang="en-US"/>
              <a:pPr>
                <a:defRPr/>
              </a:pPr>
              <a:t>25-Oct-18</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15ADAEBE-1B10-43E8-834E-0FC146196D8A}" type="slidenum">
              <a:rPr lang="en-US" altLang="en-US"/>
              <a:pPr>
                <a:defRPr/>
              </a:pPr>
              <a:t>‹#›</a:t>
            </a:fld>
            <a:endParaRPr lang="en-US" altLang="en-US"/>
          </a:p>
        </p:txBody>
      </p:sp>
    </p:spTree>
    <p:extLst>
      <p:ext uri="{BB962C8B-B14F-4D97-AF65-F5344CB8AC3E}">
        <p14:creationId xmlns:p14="http://schemas.microsoft.com/office/powerpoint/2010/main" val="323698363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dirty="0" smtClean="0"/>
              <a:t>Σε αυτό το εργαστήριο θα εξετάσουμε πώς το πολιτιστικό κεφάλαιο και το κοινωνικό κεφάλαιο παίζουν ρόλο στη διατήρηση της πολιτιστικής κληρονομιάς.</a:t>
            </a:r>
          </a:p>
          <a:p>
            <a:endParaRPr lang="el-GR" altLang="en-US" dirty="0" smtClean="0"/>
          </a:p>
          <a:p>
            <a:endParaRPr lang="el-GR" dirty="0" smtClean="0"/>
          </a:p>
          <a:p>
            <a:r>
              <a:rPr lang="el-GR" dirty="0" smtClean="0"/>
              <a:t>Ως επιχειρηματίες αντιμετωπίζουμε την πολιτιστική κληρονομιά ως κάτι το οποίο μπορεί να δημιουργήσει απόδοση των επενδύσεων στο λαό με τρόπο που να διατηρεί την ουσία του αντικειμένου που χρησιμοποιεί. Υποστηρίζουμε ότι το πολιτιστικό και κοινωνικό κεφάλαιο είναι βασικά συστατικά για την οικοδόμηση, τη διατήρηση και την εμπορική εκμετάλλευση της πολιτιστικής κληρονομιάς. Έχουμε χωρίσει αυτήν την παρουσίαση σε δύο ενότητες, η πρώτη θέτει τα θεμέλια των εσωτερικών πτυχών της πολιτιστικής κληρονομιάς εξετάζοντας το πολιτιστικό</a:t>
            </a:r>
            <a:r>
              <a:rPr lang="el-GR" baseline="0" dirty="0" smtClean="0"/>
              <a:t> </a:t>
            </a:r>
            <a:r>
              <a:rPr lang="el-GR" dirty="0" smtClean="0"/>
              <a:t>και το κοινωνικό κεφάλαιο και τον τρόπο με τον οποίο ενημερώνουν και συμβάλλουν στην οικοδόμηση και διατήρηση τεχνουργημάτων πολιτιστικής κληρονομιάς. </a:t>
            </a:r>
            <a:endParaRPr lang="en-GB" altLang="en-US" dirty="0"/>
          </a:p>
          <a:p>
            <a:endParaRPr lang="en-US" altLang="en-US" dirty="0"/>
          </a:p>
        </p:txBody>
      </p:sp>
    </p:spTree>
    <p:extLst>
      <p:ext uri="{BB962C8B-B14F-4D97-AF65-F5344CB8AC3E}">
        <p14:creationId xmlns:p14="http://schemas.microsoft.com/office/powerpoint/2010/main" val="4038309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l-GR" dirty="0" smtClean="0"/>
              <a:t>Η οικοδόμηση ή η διατήρηση οποιασδήποτε πτυχής της πολιτιστικής κληρονομιάς είναι ένα αμφιλεγόμενο ζήτημα. Γενικά, το πιο αναγνωρισμένο ζήτημα είναι το κόστος. Η συγκέντρωση</a:t>
            </a:r>
            <a:r>
              <a:rPr lang="el-GR" baseline="0" dirty="0" smtClean="0"/>
              <a:t> χρημάτων </a:t>
            </a:r>
            <a:r>
              <a:rPr lang="el-GR" dirty="0" smtClean="0"/>
              <a:t>για την διάσωση ενός κτιρίου που έχει μικρή εμπορική αξία έναντι στη χρήση των χρημάτων αυτών για την υγεία ή την κοινωνική στέγαση είναι ένα δύσκολο ζήτημα. Πέρα από το κόστος, υπάρχει η κοινωνική αξία που η κοινότητα αποδίδει στο τεχνούργημα. Είναι η κοινωνική αξία που τελικά καθορίζει εάν το τέχνασμα κατασκευάζεται ή διατηρείται. Αυτή η κοινωνική αξία καθορίζεται από το επίπεδο του πολιτιστικού κεφαλαίου που έχουν επενδύσει τα άτομα σε πολιτιστικό κεφάλαιο, και από το επίπεδο του κοινωνικού κεφαλαίου που η μοιράζεται η κοινότητα</a:t>
            </a:r>
            <a:r>
              <a:rPr lang="el-GR" baseline="0" dirty="0" smtClean="0"/>
              <a:t> </a:t>
            </a:r>
            <a:r>
              <a:rPr lang="el-GR" dirty="0" smtClean="0"/>
              <a:t>και μπορεί να κινητοποιήσει είτε για να διατηρήσει είτε</a:t>
            </a:r>
            <a:r>
              <a:rPr lang="el-GR" baseline="0" dirty="0" smtClean="0"/>
              <a:t> </a:t>
            </a:r>
            <a:r>
              <a:rPr lang="el-GR" dirty="0" smtClean="0"/>
              <a:t>να καταστρέψει το πολιτιστικό αντικείμενο. Έτσι, προτού μπορέσετε να εμπορευματοποιήσετε ένα τεχνούργημα, πρέπει να εξετάσετε αν έχει αξία για τους πιθανούς πελάτες σας.</a:t>
            </a:r>
          </a:p>
          <a:p>
            <a:endParaRPr lang="en-GB" b="1" dirty="0"/>
          </a:p>
        </p:txBody>
      </p:sp>
    </p:spTree>
    <p:extLst>
      <p:ext uri="{BB962C8B-B14F-4D97-AF65-F5344CB8AC3E}">
        <p14:creationId xmlns:p14="http://schemas.microsoft.com/office/powerpoint/2010/main" val="2332623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dirty="0" smtClean="0">
                <a:solidFill>
                  <a:schemeClr val="tx1"/>
                </a:solidFill>
                <a:effectLst/>
                <a:latin typeface="+mn-lt"/>
                <a:ea typeface="+mn-ea"/>
                <a:cs typeface="+mn-cs"/>
              </a:rPr>
              <a:t>Αυτό που εξετάσαμε σε αυτή την παρουσίαση είναι οι σχέσεις μεταξύ του πολιτιστικού κεφαλαίου και του κοινωνικού κεφαλαίου στην οικοδόμηση, διατήρηση και εμπορευματοποίηση της πολιτιστικής κληρονομιάς</a:t>
            </a:r>
          </a:p>
          <a:p>
            <a:endParaRPr lang="en-GB" sz="1200" kern="1200" dirty="0">
              <a:solidFill>
                <a:schemeClr val="tx1"/>
              </a:solidFill>
              <a:effectLst/>
              <a:latin typeface="+mn-lt"/>
              <a:ea typeface="+mn-ea"/>
              <a:cs typeface="+mn-cs"/>
            </a:endParaRPr>
          </a:p>
          <a:p>
            <a:r>
              <a:rPr lang="el-GR" sz="1200" kern="1200" dirty="0" smtClean="0">
                <a:solidFill>
                  <a:schemeClr val="tx1"/>
                </a:solidFill>
                <a:effectLst/>
                <a:latin typeface="+mn-lt"/>
                <a:ea typeface="+mn-ea"/>
                <a:cs typeface="+mn-cs"/>
              </a:rPr>
              <a:t>ΕΑΝ</a:t>
            </a:r>
            <a:r>
              <a:rPr lang="el-GR" sz="1200" kern="1200" baseline="0" dirty="0" smtClean="0">
                <a:solidFill>
                  <a:schemeClr val="tx1"/>
                </a:solidFill>
                <a:effectLst/>
                <a:latin typeface="+mn-lt"/>
                <a:ea typeface="+mn-ea"/>
                <a:cs typeface="+mn-cs"/>
              </a:rPr>
              <a:t> ΥΠΑΡΧΕΙ ΧΡΟΝΟΣ ΡΩΤΗΣΤΕ ΓΙΑ ΣΧΕΤΙΚΑ ΠΡΑΔΕΙΓΜΑΤΑ</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l-GR" sz="1200" kern="1200" dirty="0" smtClean="0">
                <a:solidFill>
                  <a:schemeClr val="tx1"/>
                </a:solidFill>
                <a:effectLst/>
                <a:latin typeface="+mn-lt"/>
                <a:ea typeface="+mn-ea"/>
                <a:cs typeface="+mn-cs"/>
              </a:rPr>
              <a:t>ΡΩΤΗΣΤΕ ΕΆΝ ΥΠΑΡΧΟΥ ΕΡΩΤΗΣΕΙΣ</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l-GR" sz="1200" kern="1200" dirty="0" smtClean="0">
                <a:solidFill>
                  <a:schemeClr val="tx1"/>
                </a:solidFill>
                <a:effectLst/>
                <a:latin typeface="+mn-lt"/>
                <a:ea typeface="+mn-ea"/>
                <a:cs typeface="+mn-cs"/>
              </a:rPr>
              <a:t>ΥΠΕΝΘΥΜΗΣΤΕ ΟΤΙ ΧΡΕΙΑΖΟΝΤΑΙ</a:t>
            </a:r>
            <a:r>
              <a:rPr lang="el-GR" sz="1200" kern="1200" baseline="0" dirty="0" smtClean="0">
                <a:solidFill>
                  <a:schemeClr val="tx1"/>
                </a:solidFill>
                <a:effectLst/>
                <a:latin typeface="+mn-lt"/>
                <a:ea typeface="+mn-ea"/>
                <a:cs typeface="+mn-cs"/>
              </a:rPr>
              <a:t> ΜΙΑ ΥΠΟΘΕΣΗ ΕΡΓΑΣΙΑΣ ΓΙΑ ΤΗΝ ΣΥΝΑΝΤΗΣΗ ΑΡΓΟΤΕΡΑ</a:t>
            </a:r>
            <a:endParaRPr lang="en-GB" dirty="0"/>
          </a:p>
        </p:txBody>
      </p:sp>
    </p:spTree>
    <p:extLst>
      <p:ext uri="{BB962C8B-B14F-4D97-AF65-F5344CB8AC3E}">
        <p14:creationId xmlns:p14="http://schemas.microsoft.com/office/powerpoint/2010/main" val="16724671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Tree>
    <p:extLst>
      <p:ext uri="{BB962C8B-B14F-4D97-AF65-F5344CB8AC3E}">
        <p14:creationId xmlns:p14="http://schemas.microsoft.com/office/powerpoint/2010/main" val="2369502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altLang="en-US" dirty="0" smtClean="0"/>
              <a:t>Πριν από την εμπορευματοποίηση και της πολιτιστικής κληρονομιά πρέπει να κατανοήσουμε το τρίγωνο της. Παρουσιάζεται συχνά ως ιστορικά κτίρια, διατροφή, ένδυση, μουσική ή χορός.</a:t>
            </a:r>
          </a:p>
          <a:p>
            <a:endParaRPr lang="el-GR" altLang="en-US" dirty="0" smtClean="0"/>
          </a:p>
          <a:p>
            <a:r>
              <a:rPr lang="el-GR" altLang="en-US" dirty="0" smtClean="0"/>
              <a:t>Ωστόσο, είναι πολύ περισσότερο από αυτό. Τα ιστορικά κτίρια, η διατροφή, η ένδυση, η μουσική ή ο χορός είναι στην πραγματικότητα συνέπειες του πολιτισμού, δεν είναι πολιτισμός</a:t>
            </a:r>
            <a:r>
              <a:rPr lang="el-GR" altLang="en-US" baseline="0" dirty="0" smtClean="0"/>
              <a:t> καθαυτά.</a:t>
            </a:r>
            <a:endParaRPr lang="el-GR" altLang="en-US" dirty="0" smtClean="0"/>
          </a:p>
          <a:p>
            <a:endParaRPr lang="en-GB" altLang="en-US" dirty="0"/>
          </a:p>
          <a:p>
            <a:r>
              <a:rPr lang="el-GR" altLang="en-US" dirty="0" smtClean="0"/>
              <a:t>Αυτό που δείχνει αυτό το διάγραμμα είναι η αλληλεπίδραση μεταξύ της πολιτιστικής νοημοσύνης, του κοινωνικού κεφαλαίου και της πολιτιστικής κληρονομιάς. Δεν είναι μια γραμμική διαδικασία, καθώς κάθε παράγοντας επηρεάζει τους άλλους. Η πολιτισμική σας νοημοσύνη σας καθορίζει σε προσωπικό επίπεδο μέσα σε μια κοινότητα, και σας δίνει τη δυνατότητα να συμβάλλετε και να αντλείται από την κοινότητα, όπου τελικά και οι δύο συμβάλλουν στην οικοδόμηση και διατήρηση της πολιτιστικής κληρονομιάς. Το οποίο με τη σειρά του ενημερώνει και κατασκευάζει την πολιτιστική σας νοημοσύνη και το κοινωνικό κεφάλαιο.</a:t>
            </a:r>
          </a:p>
          <a:p>
            <a:endParaRPr lang="en-GB" altLang="en-US" dirty="0"/>
          </a:p>
          <a:p>
            <a:r>
              <a:rPr lang="el-GR" altLang="en-US" dirty="0" smtClean="0"/>
              <a:t>Θα τα δούμε παρακάτω</a:t>
            </a:r>
            <a:r>
              <a:rPr lang="el-GR" altLang="en-US" baseline="0" dirty="0" smtClean="0"/>
              <a:t> σε περισσότερη λεπτομέρεια.</a:t>
            </a:r>
            <a:endParaRPr lang="en-GB" altLang="en-US" dirty="0"/>
          </a:p>
          <a:p>
            <a:endParaRPr lang="en-GB" altLang="en-US" dirty="0"/>
          </a:p>
          <a:p>
            <a:endParaRPr lang="en-GB" altLang="en-US" dirty="0"/>
          </a:p>
          <a:p>
            <a:endParaRPr lang="en-GB" altLang="en-US" dirty="0"/>
          </a:p>
        </p:txBody>
      </p:sp>
    </p:spTree>
    <p:extLst>
      <p:ext uri="{BB962C8B-B14F-4D97-AF65-F5344CB8AC3E}">
        <p14:creationId xmlns:p14="http://schemas.microsoft.com/office/powerpoint/2010/main" val="1251345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altLang="en-US" dirty="0" smtClean="0"/>
              <a:t>ΖΗΤΗΣΤΕ ΑΠΟ</a:t>
            </a:r>
            <a:r>
              <a:rPr lang="el-GR" altLang="en-US" baseline="0" dirty="0" smtClean="0"/>
              <a:t> ΤΟΥΣ ΣΥΜΜΕΤΕΧΟΝΤΕΣ ΝΑ ΑΠΑΝΤΗΣΟΥΝ ΣΕ ΑΥΤΕΣ ΤΙΣ ΕΡΩΤΗΣΕΙΣ</a:t>
            </a:r>
          </a:p>
          <a:p>
            <a:endParaRPr lang="en-GB" altLang="en-US" dirty="0"/>
          </a:p>
          <a:p>
            <a:r>
              <a:rPr lang="el-GR" altLang="en-US" dirty="0" smtClean="0"/>
              <a:t>ΜΠΟΡΕΙΤΕ ΕΙΤΕ ΝΑ ΛΑΒΕΤΕ ΜΕΜΟΝΟΜΕΝΕΣ ΑΠΑΝΤΗΣΕΙΣ ΠΗΓΑΙΝΟΝΤΑΣ ΑΠΟ</a:t>
            </a:r>
            <a:r>
              <a:rPr lang="el-GR" altLang="en-US" baseline="0" dirty="0" smtClean="0"/>
              <a:t> ΑΤΟΜΟ ΣΕ ΑΤΟΜΟ ΤΟΥ ΓΚΡΟΥΠ ΕΙΤΕ ΝΑ ΛΑΒΕΤΕ ΑΠΑΝΤΗΣΕΙΣ ΜΕ ΣΥΖΗΤΗΣΗ</a:t>
            </a:r>
            <a:r>
              <a:rPr lang="en-GB" altLang="en-US" dirty="0" smtClean="0"/>
              <a:t>.</a:t>
            </a:r>
            <a:endParaRPr lang="en-GB" altLang="en-US" dirty="0"/>
          </a:p>
          <a:p>
            <a:endParaRPr lang="en-GB" altLang="en-US" dirty="0"/>
          </a:p>
          <a:p>
            <a:r>
              <a:rPr lang="el-GR" altLang="en-US" dirty="0" smtClean="0"/>
              <a:t>ΓΡΑΨΤΕ</a:t>
            </a:r>
            <a:r>
              <a:rPr lang="el-GR" altLang="en-US" baseline="0" dirty="0" smtClean="0"/>
              <a:t> ΤΙΣ ΑΠΑΝΤΗΣΕΙΣ ΣΤΟΝ ΠΙΝΑΚΑ</a:t>
            </a:r>
            <a:endParaRPr lang="en-GB" altLang="en-US" dirty="0"/>
          </a:p>
          <a:p>
            <a:endParaRPr lang="en-GB" altLang="en-US" dirty="0"/>
          </a:p>
        </p:txBody>
      </p:sp>
    </p:spTree>
    <p:extLst>
      <p:ext uri="{BB962C8B-B14F-4D97-AF65-F5344CB8AC3E}">
        <p14:creationId xmlns:p14="http://schemas.microsoft.com/office/powerpoint/2010/main" val="1852947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altLang="en-US" dirty="0" smtClean="0">
                <a:latin typeface="Century Gothic" panose="020B0502020202020204" pitchFamily="34" charset="0"/>
              </a:rPr>
              <a:t>ΣΥΝΟΨΙΣΤΕ ΤΙΣ ΑΠΑΝΤΗΣΕΙΣ ΤΩΝ ΣΥΜΜΕΤΕΧΟΝΤΩΝ ΚΑΙ ΣΥΓΚΡΙΝΕΤΕ ΤΙΣ ΜΕ ΤΑ ΠΑΡΑΚΑΤΩ</a:t>
            </a:r>
          </a:p>
          <a:p>
            <a:endParaRPr lang="en-US" altLang="en-US" dirty="0">
              <a:latin typeface="Century Gothic" panose="020B0502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l-GR" altLang="en-US" b="1" dirty="0" smtClean="0">
                <a:solidFill>
                  <a:srgbClr val="171613"/>
                </a:solidFill>
                <a:latin typeface="Century Gothic" pitchFamily="34" charset="0"/>
              </a:rPr>
              <a:t>Τι είναι η Πολιτιστική Κληρονομιά;</a:t>
            </a:r>
            <a:r>
              <a:rPr lang="el-GR" altLang="en-US" b="1" baseline="0" dirty="0" smtClean="0">
                <a:solidFill>
                  <a:srgbClr val="171613"/>
                </a:solidFill>
                <a:latin typeface="Century Gothic" pitchFamily="34"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l-GR" altLang="en-US" dirty="0" smtClean="0">
                <a:latin typeface="Century Gothic" panose="020B0502020202020204" pitchFamily="34" charset="0"/>
              </a:rPr>
              <a:t>Υπάρχουν πολλά επιχειρήματα για</a:t>
            </a:r>
            <a:r>
              <a:rPr lang="el-GR" altLang="en-US" baseline="0" dirty="0" smtClean="0">
                <a:latin typeface="Century Gothic" panose="020B0502020202020204" pitchFamily="34" charset="0"/>
              </a:rPr>
              <a:t> το τι είναι στην</a:t>
            </a:r>
            <a:r>
              <a:rPr lang="el-GR" altLang="en-US" dirty="0" smtClean="0">
                <a:latin typeface="Century Gothic" panose="020B0502020202020204" pitchFamily="34" charset="0"/>
              </a:rPr>
              <a:t> πραγματικότητα η πολιτιστική κληρονομιά</a:t>
            </a:r>
            <a:r>
              <a:rPr lang="en-US" altLang="en-US" dirty="0" smtClean="0">
                <a:latin typeface="Century Gothic" panose="020B0502020202020204" pitchFamily="34" charset="0"/>
              </a:rPr>
              <a:t>. </a:t>
            </a:r>
            <a:r>
              <a:rPr lang="el-GR" dirty="0" smtClean="0">
                <a:latin typeface="Century Gothic" panose="020B0502020202020204" pitchFamily="34" charset="0"/>
              </a:rPr>
              <a:t>Γενικά, οι άνθρωποι θεωρούν πολιτιστική κληρονομιά τα</a:t>
            </a:r>
            <a:r>
              <a:rPr lang="el-GR" baseline="0" dirty="0" smtClean="0">
                <a:latin typeface="Century Gothic" panose="020B0502020202020204" pitchFamily="34" charset="0"/>
              </a:rPr>
              <a:t> </a:t>
            </a:r>
            <a:r>
              <a:rPr lang="el-GR" dirty="0" smtClean="0">
                <a:latin typeface="Century Gothic" panose="020B0502020202020204" pitchFamily="34" charset="0"/>
              </a:rPr>
              <a:t>ιστορικά κτίρια, τα τρόφιμα, τα ρούχα, τη μουσική ή το χορό.</a:t>
            </a:r>
            <a:r>
              <a:rPr lang="en-US" altLang="en-US" dirty="0" smtClean="0">
                <a:latin typeface="Century Gothic" panose="020B0502020202020204" pitchFamily="34" charset="0"/>
              </a:rPr>
              <a:t>. </a:t>
            </a:r>
            <a:r>
              <a:rPr lang="el-GR" altLang="en-US" dirty="0" smtClean="0">
                <a:latin typeface="Century Gothic" panose="020B0502020202020204" pitchFamily="34" charset="0"/>
              </a:rPr>
              <a:t>Αυτός είναι ένας βαθιά απογοητευτικός ορισμός</a:t>
            </a:r>
            <a:r>
              <a:rPr lang="en-US" altLang="en-US" dirty="0" smtClean="0">
                <a:latin typeface="Century Gothic" panose="020B0502020202020204" pitchFamily="34" charset="0"/>
              </a:rPr>
              <a:t>. </a:t>
            </a:r>
            <a:r>
              <a:rPr lang="el-GR" altLang="en-US" dirty="0" smtClean="0">
                <a:latin typeface="Century Gothic" panose="020B0502020202020204" pitchFamily="34" charset="0"/>
              </a:rPr>
              <a:t>Αγνοεί τις αλληλεπιδράσεις που έχουν λάβει χώρα και οδήγησαν στο αποτέλεσμα, το</a:t>
            </a:r>
            <a:r>
              <a:rPr lang="el-GR" altLang="en-US" baseline="0" dirty="0" smtClean="0">
                <a:latin typeface="Century Gothic" panose="020B0502020202020204" pitchFamily="34" charset="0"/>
              </a:rPr>
              <a:t> </a:t>
            </a:r>
            <a:r>
              <a:rPr lang="el-GR" altLang="en-US" dirty="0" smtClean="0">
                <a:latin typeface="Century Gothic" panose="020B0502020202020204" pitchFamily="34" charset="0"/>
              </a:rPr>
              <a:t>τεχνούργημα</a:t>
            </a:r>
            <a:r>
              <a:rPr lang="en-US" altLang="en-US" dirty="0" smtClean="0">
                <a:latin typeface="Century Gothic" panose="020B0502020202020204" pitchFamily="34" charset="0"/>
              </a:rPr>
              <a:t>. </a:t>
            </a:r>
            <a:r>
              <a:rPr lang="el-GR" altLang="en-US" dirty="0" smtClean="0">
                <a:latin typeface="Century Gothic" panose="020B0502020202020204" pitchFamily="34" charset="0"/>
              </a:rPr>
              <a:t>Στην πραγματικότητα θα υποστηρίζαμε ότι τα ιστορικά κτίρια, τα τρόφιμα, τα ρούχα, η μουσική ή ο χορός είναι στην πραγματικότητα συνέπειες του πολιτισμού, δεν είναι καθαυτά πολιτισμός</a:t>
            </a:r>
            <a:r>
              <a:rPr lang="en-US" altLang="en-US" dirty="0" smtClean="0">
                <a:latin typeface="Century Gothic" panose="020B0502020202020204" pitchFamily="34" charset="0"/>
              </a:rPr>
              <a:t>. </a:t>
            </a:r>
            <a:r>
              <a:rPr lang="el-GR" altLang="en-US" dirty="0" smtClean="0">
                <a:latin typeface="Century Gothic" panose="020B0502020202020204" pitchFamily="34" charset="0"/>
              </a:rPr>
              <a:t>Για εμάς ο πολιτισμός είναι η έκφραση της ανωτερότητας ενός συνόλου αρχών μέσω ενεργειών και / ή αντικειμένων. Χτίζουμε εκκλησίες, τζαμιά και συναγωγές επειδή η κουλτούρα μας, μας ζητά να έχουμε ένα μέρος για να προσευχηθούμε.</a:t>
            </a:r>
            <a:r>
              <a:rPr lang="en-US" altLang="en-US" dirty="0" smtClean="0">
                <a:latin typeface="Century Gothic" panose="020B0502020202020204" pitchFamily="34" charset="0"/>
              </a:rPr>
              <a:t> </a:t>
            </a:r>
            <a:r>
              <a:rPr lang="el-GR" altLang="en-US" dirty="0" smtClean="0">
                <a:latin typeface="Century Gothic" panose="020B0502020202020204" pitchFamily="34" charset="0"/>
              </a:rPr>
              <a:t>Κατασκευάζουμε θέατρα επειδή ο πολιτισμός μας λέει ότι χρειαζόμαστε ένα</a:t>
            </a:r>
            <a:r>
              <a:rPr lang="el-GR" altLang="en-US" baseline="0" dirty="0" smtClean="0">
                <a:latin typeface="Century Gothic" panose="020B0502020202020204" pitchFamily="34" charset="0"/>
              </a:rPr>
              <a:t> χώρο να πούμε </a:t>
            </a:r>
            <a:r>
              <a:rPr lang="el-GR" altLang="en-US" dirty="0" smtClean="0">
                <a:latin typeface="Century Gothic" panose="020B0502020202020204" pitchFamily="34" charset="0"/>
              </a:rPr>
              <a:t>κάποιες ιστορίες</a:t>
            </a:r>
            <a:r>
              <a:rPr lang="en-US" altLang="en-US" dirty="0" smtClean="0">
                <a:latin typeface="Century Gothic" panose="020B0502020202020204" pitchFamily="34" charset="0"/>
              </a:rPr>
              <a:t>. </a:t>
            </a:r>
            <a:r>
              <a:rPr lang="el-GR" altLang="en-US" dirty="0" smtClean="0">
                <a:latin typeface="Century Gothic" panose="020B0502020202020204" pitchFamily="34" charset="0"/>
              </a:rPr>
              <a:t>Με άλλα λόγια τα τεχνουργήματα, τα ιστορικά κτίρια, τα τρόφιμα, τα ρούχα, η μουσική ή ο χορός</a:t>
            </a:r>
            <a:r>
              <a:rPr lang="el-GR" altLang="en-US" baseline="0" dirty="0" smtClean="0">
                <a:latin typeface="Century Gothic" panose="020B0502020202020204" pitchFamily="34" charset="0"/>
              </a:rPr>
              <a:t> </a:t>
            </a:r>
            <a:r>
              <a:rPr lang="el-GR" altLang="en-US" dirty="0" smtClean="0">
                <a:latin typeface="Century Gothic" panose="020B0502020202020204" pitchFamily="34" charset="0"/>
              </a:rPr>
              <a:t>προκύπτουν από πολιτιστικές δραστηριότητες.</a:t>
            </a:r>
            <a:endParaRPr lang="en-US" altLang="en-US" dirty="0" smtClean="0">
              <a:latin typeface="Century Gothic" panose="020B0502020202020204" pitchFamily="34" charset="0"/>
            </a:endParaRPr>
          </a:p>
          <a:p>
            <a:endParaRPr lang="en-US" altLang="en-US" dirty="0">
              <a:latin typeface="Century Gothic" panose="020B0502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l-GR" altLang="en-US" b="1" dirty="0" smtClean="0">
                <a:solidFill>
                  <a:srgbClr val="171613"/>
                </a:solidFill>
                <a:latin typeface="Century Gothic" pitchFamily="34" charset="0"/>
              </a:rPr>
              <a:t>Γιατί είναι σημαντική;</a:t>
            </a:r>
            <a:r>
              <a:rPr lang="el-GR" altLang="en-US" b="1" baseline="0" dirty="0" smtClean="0">
                <a:solidFill>
                  <a:srgbClr val="171613"/>
                </a:solidFill>
                <a:latin typeface="Century Gothic" pitchFamily="34"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l-GR" altLang="en-US" b="0" baseline="0" dirty="0" smtClean="0">
                <a:solidFill>
                  <a:srgbClr val="171613"/>
                </a:solidFill>
                <a:latin typeface="Century Gothic" pitchFamily="34" charset="0"/>
              </a:rPr>
              <a:t>Ένας βασικός παράγοντας της ατομικής ταυτότητάς μας είναι ότι ανήκουμε σε κάπου σε μία συλλογικότητα. Συνεπώς, είναι σημαντικό επειδή χρειαζόμαστε σύμβολα εξωτερίκευσης των </a:t>
            </a:r>
            <a:r>
              <a:rPr lang="el-GR" altLang="en-US" b="0" baseline="0" dirty="0" err="1" smtClean="0">
                <a:solidFill>
                  <a:srgbClr val="171613"/>
                </a:solidFill>
                <a:latin typeface="Century Gothic" pitchFamily="34" charset="0"/>
              </a:rPr>
              <a:t>εσωτερικευμένων</a:t>
            </a:r>
            <a:r>
              <a:rPr lang="el-GR" altLang="en-US" b="0" baseline="0" dirty="0" smtClean="0">
                <a:solidFill>
                  <a:srgbClr val="171613"/>
                </a:solidFill>
                <a:latin typeface="Century Gothic" pitchFamily="34" charset="0"/>
              </a:rPr>
              <a:t> συλλογικών συναισθημάτων μας. Αυτά τα σύμβολα είναι τα τεχνουργήματα που μας διαφοροποιούν από τους άλλους. Αυτό αποδεικνύει ότι οι αρχές μας είναι ανώτερες άλλων. Κάτι που βλέπουμε στη διαφοροποίηση των τόπων λατρείας, των χώρων ψυχαγωγίας, στην διατροφή ή και στα ρούχα που φοράμε</a:t>
            </a:r>
            <a:r>
              <a:rPr lang="el-GR" altLang="en-US" b="1" baseline="0" dirty="0" smtClean="0">
                <a:solidFill>
                  <a:srgbClr val="171613"/>
                </a:solidFill>
                <a:latin typeface="Century Gothic" pitchFamily="34" charset="0"/>
              </a:rPr>
              <a:t>.</a:t>
            </a:r>
          </a:p>
          <a:p>
            <a:endParaRPr lang="en-US" altLang="en-US" dirty="0">
              <a:latin typeface="Century Gothic" panose="020B0502020202020204" pitchFamily="34" charset="0"/>
            </a:endParaRPr>
          </a:p>
          <a:p>
            <a:r>
              <a:rPr lang="el-GR" altLang="en-US" b="1" dirty="0" smtClean="0">
                <a:latin typeface="Century Gothic" panose="020B0502020202020204" pitchFamily="34" charset="0"/>
              </a:rPr>
              <a:t>Τι επίδραση έχει η Πολιτιστική Κληρονομιά στους ανθρώπους; </a:t>
            </a:r>
          </a:p>
          <a:p>
            <a:r>
              <a:rPr lang="el-GR" altLang="en-US" b="0" dirty="0" smtClean="0">
                <a:latin typeface="Century Gothic" panose="020B0502020202020204" pitchFamily="34" charset="0"/>
              </a:rPr>
              <a:t>Η πολιτιστική μας κληρονομιά μας δίνει </a:t>
            </a:r>
            <a:r>
              <a:rPr lang="el-GR" altLang="en-US" b="0" baseline="0" dirty="0" smtClean="0">
                <a:solidFill>
                  <a:srgbClr val="171613"/>
                </a:solidFill>
                <a:latin typeface="Century Gothic" pitchFamily="34" charset="0"/>
              </a:rPr>
              <a:t>σύμβολα εξωτερίκευσης </a:t>
            </a:r>
            <a:r>
              <a:rPr lang="el-GR" altLang="en-US" b="0" dirty="0" smtClean="0">
                <a:latin typeface="Century Gothic" panose="020B0502020202020204" pitchFamily="34" charset="0"/>
              </a:rPr>
              <a:t>που ο καθένας μπορεί να αναγνωρίσει στον προσδιορισμό και διαφοροποίηση του εαυτού μας από τους άλλους. Με άλλα λόγια, είναι ένα σύμβολο της προσωπικής μας ταυτότητας. Για παράδειγμα, τα τρόφιμα που τρώμε μας κάνουν</a:t>
            </a:r>
            <a:r>
              <a:rPr lang="el-GR" altLang="en-US" b="0" baseline="0" dirty="0" smtClean="0">
                <a:latin typeface="Century Gothic" panose="020B0502020202020204" pitchFamily="34" charset="0"/>
              </a:rPr>
              <a:t> </a:t>
            </a:r>
            <a:r>
              <a:rPr lang="el-GR" altLang="en-US" b="0" dirty="0" smtClean="0">
                <a:latin typeface="Century Gothic" panose="020B0502020202020204" pitchFamily="34" charset="0"/>
              </a:rPr>
              <a:t>μέρος μιας συγκεκριμένης ομάδας, τα ρούχα που φορούμε και τα παιχνίδια που παίζουμε αποτελούν αναπόσπαστο μέρος της ατομικότητάς μας.</a:t>
            </a:r>
          </a:p>
          <a:p>
            <a:endParaRPr lang="en-US" altLang="en-US" dirty="0">
              <a:latin typeface="Century Gothic" panose="020B0502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l-GR" altLang="en-US" b="1" dirty="0" smtClean="0">
                <a:solidFill>
                  <a:srgbClr val="171613"/>
                </a:solidFill>
                <a:latin typeface="Century Gothic" pitchFamily="34" charset="0"/>
              </a:rPr>
              <a:t>Τι επίδραση έχει στην κοινότητα;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l-GR" altLang="en-US" b="0" dirty="0" smtClean="0">
                <a:solidFill>
                  <a:srgbClr val="171613"/>
                </a:solidFill>
                <a:latin typeface="Century Gothic" pitchFamily="34" charset="0"/>
              </a:rPr>
              <a:t>Ο αντίκτυπος είναι πολύ σημαντικός, ως κοινωνικά ζώα πρέπει να εκπληρώσουμε την αίσθηση του </a:t>
            </a:r>
            <a:r>
              <a:rPr lang="el-GR" altLang="en-US" b="0" dirty="0" err="1" smtClean="0">
                <a:solidFill>
                  <a:srgbClr val="171613"/>
                </a:solidFill>
                <a:latin typeface="Century Gothic" pitchFamily="34" charset="0"/>
              </a:rPr>
              <a:t>ανήκειν</a:t>
            </a:r>
            <a:r>
              <a:rPr lang="el-GR" altLang="en-US" b="0" dirty="0" smtClean="0">
                <a:solidFill>
                  <a:srgbClr val="171613"/>
                </a:solidFill>
                <a:latin typeface="Century Gothic" pitchFamily="34" charset="0"/>
              </a:rPr>
              <a:t>. Αυτό σημαίνει ότι πρέπει να συμμετέχουμε μαζί με άλλους στο σχηματισμό μιας κοινότητας. Η πολιτιστική κληρονομιά που δημιουργεί αυτή η κοινότητα δίνει στην κοινότητα την ταυτότητά της. Η διαφύλαξη της πολιτιστικής κληρονομιάς είναι σημαντική, διότι αντλώντας</a:t>
            </a:r>
            <a:r>
              <a:rPr lang="el-GR" altLang="en-US" b="0" baseline="0" dirty="0" smtClean="0">
                <a:solidFill>
                  <a:srgbClr val="171613"/>
                </a:solidFill>
                <a:latin typeface="Century Gothic" pitchFamily="34" charset="0"/>
              </a:rPr>
              <a:t> συν</a:t>
            </a:r>
            <a:r>
              <a:rPr lang="el-GR" altLang="en-US" b="0" dirty="0" smtClean="0">
                <a:solidFill>
                  <a:srgbClr val="171613"/>
                </a:solidFill>
                <a:latin typeface="Century Gothic" pitchFamily="34" charset="0"/>
              </a:rPr>
              <a:t>δέσμους από το παρελθόν που και μας δίνουν τη δυνατότητα να καθορίσουμε το μέλλον μας. Αυτή η πολιτιστική ταυτότητα εξελίσσεται συνεχώς. Η συνάφεια και η αξία των διαφόρων τεχνουργημάτων συχνά αλλάζουν, ακόμα</a:t>
            </a:r>
            <a:r>
              <a:rPr lang="el-GR" altLang="en-US" b="0" baseline="0" dirty="0" smtClean="0">
                <a:solidFill>
                  <a:srgbClr val="171613"/>
                </a:solidFill>
                <a:latin typeface="Century Gothic" pitchFamily="34" charset="0"/>
              </a:rPr>
              <a:t> και στο βαθμό ολικής απόρριψης</a:t>
            </a:r>
            <a:r>
              <a:rPr lang="el-GR" altLang="en-US" b="0" dirty="0" smtClean="0">
                <a:solidFill>
                  <a:srgbClr val="171613"/>
                </a:solidFill>
                <a:latin typeface="Century Gothic" pitchFamily="34" charset="0"/>
              </a:rPr>
              <a:t>, ενώ την ίδια στιγμή εμφανίζονται νέα. Η Σύμβαση του </a:t>
            </a:r>
            <a:r>
              <a:rPr lang="el-GR" altLang="en-US" b="0" dirty="0" err="1" smtClean="0">
                <a:solidFill>
                  <a:srgbClr val="171613"/>
                </a:solidFill>
                <a:latin typeface="Century Gothic" pitchFamily="34" charset="0"/>
              </a:rPr>
              <a:t>Faro</a:t>
            </a:r>
            <a:r>
              <a:rPr lang="el-GR" altLang="en-US" b="0" dirty="0" smtClean="0">
                <a:solidFill>
                  <a:srgbClr val="171613"/>
                </a:solidFill>
                <a:latin typeface="Century Gothic" pitchFamily="34" charset="0"/>
              </a:rPr>
              <a:t> το 2005 στο άρθρο 2 αναγνωρίζει τον εξελισσόμενο χαρακτήρα της πολιτιστικής κληρονομιάς.</a:t>
            </a:r>
          </a:p>
          <a:p>
            <a:endParaRPr lang="en-US" altLang="en-US" dirty="0">
              <a:latin typeface="Century Gothic" panose="020B0502020202020204" pitchFamily="34" charset="0"/>
            </a:endParaRPr>
          </a:p>
          <a:p>
            <a:r>
              <a:rPr lang="el-GR" altLang="en-US" dirty="0" smtClean="0">
                <a:latin typeface="Century Gothic" panose="020B0502020202020204" pitchFamily="34" charset="0"/>
              </a:rPr>
              <a:t>Η πολιτιστική κληρονομιά ενσωματώνεται μέσα στην πολιτιστική νοημοσύνη του ατόμου, ώστε επιτρέπει στο άτομο να ταυτιστεί με το τεχνούργημα ή τη δράση και έτσι να προσδιορίσει την κοινότητά του. Ενώ η κοινωνική διάρθρωση της κοινότητας στην οποία ανήκουν τα τεχνουργήματα και οι δράσεις παρέχει δομή και συνοχή στην κοινότητα.</a:t>
            </a:r>
          </a:p>
          <a:p>
            <a:endParaRPr lang="en-US" altLang="en-US" dirty="0">
              <a:latin typeface="Century Gothic" panose="020B0502020202020204" pitchFamily="34" charset="0"/>
            </a:endParaRPr>
          </a:p>
          <a:p>
            <a:r>
              <a:rPr lang="el-GR" dirty="0" smtClean="0"/>
              <a:t>Έχετε την κουλτούρα σας επειδή πιστεύετε ότι αυτές είναι οι καλύτερες ενέργειες και τεχνουργήματα που αντιπροσωπεύουν το ποιος είστε και το τι αντιπροσωπεύει η κοινότητά σας, αλλά η διατήρηση αυτών των παραδόσεων πραγματοποιείται με κόστος.</a:t>
            </a:r>
          </a:p>
          <a:p>
            <a:endParaRPr lang="en-US" altLang="en-US" dirty="0">
              <a:latin typeface="Century Gothic" panose="020B0502020202020204" pitchFamily="34" charset="0"/>
            </a:endParaRPr>
          </a:p>
        </p:txBody>
      </p:sp>
    </p:spTree>
    <p:extLst>
      <p:ext uri="{BB962C8B-B14F-4D97-AF65-F5344CB8AC3E}">
        <p14:creationId xmlns:p14="http://schemas.microsoft.com/office/powerpoint/2010/main" val="1575138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altLang="en-US" dirty="0" smtClean="0"/>
              <a:t>ΖΗΤΗΣΤΕ ΑΠΟ</a:t>
            </a:r>
            <a:r>
              <a:rPr lang="el-GR" altLang="en-US" baseline="0" dirty="0" smtClean="0"/>
              <a:t> ΤΟΥΣ ΣΥΜΜΕΤΕΧΟΝΤΕΣ ΝΑ ΑΠΑΝΤΗΣΟΥΝ ΣΕ ΑΥΤΕΣ ΤΙΣ ΕΡΩΤΗΣΕΙΣ</a:t>
            </a:r>
          </a:p>
          <a:p>
            <a:endParaRPr lang="en-GB" altLang="en-US" dirty="0" smtClean="0"/>
          </a:p>
          <a:p>
            <a:r>
              <a:rPr lang="el-GR" altLang="en-US" dirty="0" smtClean="0"/>
              <a:t>ΜΠΟΡΕΙΤΕ ΕΙΤΕ ΝΑ ΛΑΒΕΤΕ ΜΕΜΟΝΟΜΕΝΕΣ ΑΠΑΝΤΗΣΕΙΣ ΠΗΓΑΙΝΟΝΤΑΣ ΑΠΟ</a:t>
            </a:r>
            <a:r>
              <a:rPr lang="el-GR" altLang="en-US" baseline="0" dirty="0" smtClean="0"/>
              <a:t> ΑΤΟΜΟ ΣΕ ΑΤΟΜΟ ΤΟΥ ΓΚΡΟΥΠ ΕΙΤΕ ΝΑ ΛΑΒΕΤΕ ΑΠΑΝΤΗΣΕΙΣ ΜΕ ΣΥΖΗΤΗΣΗ</a:t>
            </a:r>
            <a:r>
              <a:rPr lang="en-GB" altLang="en-US" dirty="0" smtClean="0"/>
              <a:t>.</a:t>
            </a:r>
          </a:p>
          <a:p>
            <a:endParaRPr lang="en-GB" altLang="en-US" dirty="0" smtClean="0"/>
          </a:p>
          <a:p>
            <a:r>
              <a:rPr lang="el-GR" altLang="en-US" dirty="0" smtClean="0"/>
              <a:t>ΓΡΑΨΤΕ</a:t>
            </a:r>
            <a:r>
              <a:rPr lang="el-GR" altLang="en-US" baseline="0" dirty="0" smtClean="0"/>
              <a:t> ΤΙΣ ΑΠΑΝΤΗΣΕΙΣ ΣΤΟΝ ΠΙΝΑΚΑ</a:t>
            </a:r>
            <a:endParaRPr lang="en-GB" altLang="en-US" dirty="0" smtClean="0"/>
          </a:p>
          <a:p>
            <a:endParaRPr lang="en-GB" altLang="en-US" dirty="0" smtClean="0"/>
          </a:p>
          <a:p>
            <a:endParaRPr lang="en-GB" altLang="en-US" dirty="0"/>
          </a:p>
        </p:txBody>
      </p:sp>
    </p:spTree>
    <p:extLst>
      <p:ext uri="{BB962C8B-B14F-4D97-AF65-F5344CB8AC3E}">
        <p14:creationId xmlns:p14="http://schemas.microsoft.com/office/powerpoint/2010/main" val="24118433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l-GR" altLang="en-US" dirty="0" smtClean="0">
                <a:latin typeface="Century Gothic" panose="020B0502020202020204" pitchFamily="34" charset="0"/>
              </a:rPr>
              <a:t>ΣΥΝΟΨΙΣΤΕ ΤΙΣ ΑΠΑΝΤΗΣΕΙΣ ΤΩΝ ΣΥΜΜΕΤΕΧΟΝΤΩΝ ΚΑΙ ΣΥΓΚΡΙΝΕΤΕ ΤΙΣ ΜΕ ΤΑ ΠΑΡΑΚΑΤΩ</a:t>
            </a:r>
          </a:p>
          <a:p>
            <a:endParaRPr lang="en-GB" sz="1200" kern="1200" baseline="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Τι είναι η Πολιτιστική Νοημοσύνη; </a:t>
            </a:r>
          </a:p>
          <a:p>
            <a:r>
              <a:rPr lang="el-GR" dirty="0" smtClean="0"/>
              <a:t>Η πολιτιστική νοημοσύνη είναι μια σειρά από πτυχές που καθορίζουν τον τρόπο συμπεριφοράς μας εντός μια κοινότητα. Αναπτύσσουμε την πολιτιστική μας νοημοσύνη μέσω των αλληλεπιδράσεων που έχουμε με αυτό που είναι γύρω μας σε όλη μας τη ζωή. Αυτές οι αλληλεπιδράσεις τόσο εσωτερικά όσο και εξωτερικά κατασκευάζονται μέσω του τρόπου που ανταποκρινόμαστε στους γονείς, τους φίλους μας καθώς και με την εμπλοκή και ενασχόλησή</a:t>
            </a:r>
            <a:r>
              <a:rPr lang="el-GR" baseline="0" dirty="0" smtClean="0"/>
              <a:t> μας με </a:t>
            </a:r>
            <a:r>
              <a:rPr lang="el-GR" dirty="0" smtClean="0"/>
              <a:t>πολιτιστικά αντικείμενα. Ενώ μοιραζόμαστε πολλές από αυτές τις πτυχές με άλλους στην κοινότητα, ο συνδυασμός αυτών των πτυχών είναι μοναδικός για όλους. Ουσιαστικά η πολιτισμική μας νοημοσύνη δημιουργεί όρια για τις συμπεριφορές μας και καθορίζει τις προτιμήσεις μας. Η πολιτιστική νοημοσύνη είναι το άθροισμα του ποιοι είστε και τι εκπροσωπεί η κοινότητά μας. Μπορούμε να το δούμε αυτό στον τρόπο που οι άνθρωποι χαιρετούν ο ένας τον άλλον, όπου μπορεί να είναι ένα φιλί στο ένα μάγουλο, ή ένα φιλί και στα δύο, ή ίσως να τρίψετε τις μύτες σας ή απλά να σφίξετε τα χέρια.</a:t>
            </a:r>
          </a:p>
          <a:p>
            <a:pPr eaLnBrk="1" hangingPunct="1"/>
            <a:endParaRPr lang="el-GR" altLang="en-US" sz="1200" b="1" dirty="0" smtClean="0">
              <a:solidFill>
                <a:srgbClr val="171613"/>
              </a:solidFill>
              <a:latin typeface="Century Gothic" pitchFamily="34" charset="0"/>
            </a:endParaRPr>
          </a:p>
          <a:p>
            <a:pPr eaLnBrk="1" hangingPunct="1"/>
            <a:r>
              <a:rPr lang="el-GR" altLang="en-US" sz="1200" b="1" dirty="0" smtClean="0">
                <a:solidFill>
                  <a:srgbClr val="171613"/>
                </a:solidFill>
                <a:latin typeface="Century Gothic" pitchFamily="34" charset="0"/>
              </a:rPr>
              <a:t>Γιατί είναι σημαντική</a:t>
            </a:r>
            <a:r>
              <a:rPr lang="en-US" altLang="en-US" sz="1200" b="1" dirty="0" smtClean="0">
                <a:solidFill>
                  <a:srgbClr val="171613"/>
                </a:solidFill>
                <a:latin typeface="Century Gothic" pitchFamily="34" charset="0"/>
              </a:rPr>
              <a:t>; </a:t>
            </a:r>
          </a:p>
          <a:p>
            <a:r>
              <a:rPr lang="el-GR" dirty="0" smtClean="0"/>
              <a:t>Ένα παράδειγμα</a:t>
            </a:r>
            <a:r>
              <a:rPr lang="el-GR" baseline="0" dirty="0" smtClean="0"/>
              <a:t> </a:t>
            </a:r>
            <a:r>
              <a:rPr lang="el-GR" dirty="0" smtClean="0"/>
              <a:t>πολιτιστικής νοημοσύνης είναι η αγάπη</a:t>
            </a:r>
            <a:r>
              <a:rPr lang="el-GR" baseline="0" dirty="0" smtClean="0"/>
              <a:t> </a:t>
            </a:r>
            <a:r>
              <a:rPr lang="el-GR" dirty="0" smtClean="0"/>
              <a:t>και η σύνδεσή</a:t>
            </a:r>
            <a:r>
              <a:rPr lang="el-GR" baseline="0" dirty="0" smtClean="0"/>
              <a:t> μας</a:t>
            </a:r>
            <a:r>
              <a:rPr lang="el-GR" dirty="0" smtClean="0"/>
              <a:t> με τον τόπο. Οι πεποιθήσεις που έχουμε για τους εαυτούς μας μπορούν να αντικατοπτριστούν στον τρόπο με τον οποίο ταυτιζόμαστε</a:t>
            </a:r>
            <a:r>
              <a:rPr lang="el-GR" baseline="0" dirty="0" smtClean="0"/>
              <a:t> </a:t>
            </a:r>
            <a:r>
              <a:rPr lang="el-GR" dirty="0" smtClean="0"/>
              <a:t>με συγκεκριμένες τοποθεσίες. Συχνά βλέπουμε μια συγκεκριμένη τοποθεσία ως μέρος της ταυτότητάς μας και αντιπροσωπευτική των ιδανικών μας. Κατά συνέπεια, η απώλεια ενός κτηρίου μπορεί και συχνά οδηγεί σε μια αίσθηση δυσαρέσκειας ή εμπλοκής. Ομοίως, η κατασκευή ενός νέου κτιρίου μπορεί επίσης να δημιουργήσει την ίδια αίσθηση αποδοκιμασίας ή εμπλοκής. Είναι σημαντικό επειδή χρησιμοποιούμε τα τεχνουργήματα ως </a:t>
            </a:r>
            <a:r>
              <a:rPr lang="el-GR" altLang="en-US" b="0" baseline="0" dirty="0" smtClean="0">
                <a:solidFill>
                  <a:srgbClr val="171613"/>
                </a:solidFill>
                <a:latin typeface="Century Gothic" pitchFamily="34" charset="0"/>
              </a:rPr>
              <a:t>σύμβολα εξωτερίκευσης </a:t>
            </a:r>
            <a:r>
              <a:rPr lang="el-GR" dirty="0" smtClean="0"/>
              <a:t>του ποιοι είμαστε και για το πού ανήκουμε. Χωρίς αυτά τα σύμβολα καθίσταται δύσκολο για εμάς να επιδείξουμε τις σχέσεις μας και να επανεπιβεβαιώσουμε τη συμμετοχή μας σε μια συγκεκριμένη κοινότητα. </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endParaRPr lang="el-GR"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Τι επίδραση έχει η Πολιτιστική Νοημοσύνη στους ανθρώπους; </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dirty="0" smtClean="0"/>
              <a:t>Η πολιτιστική νοημοσύνη επιτρέπει στα άτομα να ταιριάξουν σε μια κοινότητα. Ο τρόπος που ταυτιζόμαστε με μια τοποθεσία ή ένα γεύμα αποδεικνύει την θέση μας σε αυτή. Η κατανόηση της αγάπης που έχει η κοινότητα για τα τεχνουργήματα</a:t>
            </a:r>
            <a:r>
              <a:rPr lang="el-GR" baseline="0" dirty="0" smtClean="0"/>
              <a:t> </a:t>
            </a:r>
            <a:r>
              <a:rPr lang="el-GR" dirty="0" smtClean="0"/>
              <a:t>ενισχύει τις σχέσεις μεταξύ των ατόμων της. Ως άτομο η πολιτιστική νοημοσύνη μπορεί να μας παρακινήσει να κατασκευάσουμε, να διατηρήσουμε ακόμη και να εμπορευματοποιήσουμε τα τεχνουργήματα. Η πολιτιστική νοημοσύνη που έχουμε πυροδοτεί συναισθήματα για το πώς νιώθουμε για την πολιτιστική μας κληρονομιά.</a:t>
            </a:r>
          </a:p>
          <a:p>
            <a:pPr marL="0" marR="0" indent="0" algn="l" defTabSz="914400" rtl="0" eaLnBrk="1" fontAlgn="auto" latinLnBrk="0" hangingPunct="1">
              <a:lnSpc>
                <a:spcPct val="100000"/>
              </a:lnSpc>
              <a:spcBef>
                <a:spcPts val="0"/>
              </a:spcBef>
              <a:spcAft>
                <a:spcPts val="0"/>
              </a:spcAft>
              <a:buClrTx/>
              <a:buSzTx/>
              <a:buFontTx/>
              <a:buNone/>
              <a:tabLst/>
              <a:defRPr/>
            </a:pPr>
            <a:endParaRPr lang="el-GR"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Τι επίδραση έχει στην κοινότητα; </a:t>
            </a:r>
          </a:p>
          <a:p>
            <a:r>
              <a:rPr lang="el-GR" dirty="0" smtClean="0"/>
              <a:t>Η πολιτιστική νοημοσύνη επηρεάζει τη σχέση που έχουμε με τους άλλους. Λειτουργεί ως μια δέσμευση που συγκρατεί τους ανθρώπους μαζί</a:t>
            </a:r>
            <a:r>
              <a:rPr lang="el-GR" baseline="0" dirty="0" smtClean="0"/>
              <a:t> εντός</a:t>
            </a:r>
            <a:r>
              <a:rPr lang="el-GR" dirty="0" smtClean="0"/>
              <a:t> ενός κοινού σκοπού. Αυτό σημαίνει ότι λαμβάνει χώρα κάποιο είδος διαπραγμάτευσης και ανταλλαγής. Αυτή η ανταλλαγή θα προσθέσει ή θα αφαιρέσει αξία μεταξύ των ατόμων που εμπλέκονται στη σχέση. Επηρεάζει τις αποφάσεις γύρω από το τι και πώς εξελίσσεται ο πολιτισμός μέσω των τεχνουργημάτων του.</a:t>
            </a:r>
          </a:p>
        </p:txBody>
      </p:sp>
    </p:spTree>
    <p:extLst>
      <p:ext uri="{BB962C8B-B14F-4D97-AF65-F5344CB8AC3E}">
        <p14:creationId xmlns:p14="http://schemas.microsoft.com/office/powerpoint/2010/main" val="2201068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altLang="en-US" dirty="0" smtClean="0"/>
              <a:t>ΖΗΤΗΣΤΕ ΑΠΟ</a:t>
            </a:r>
            <a:r>
              <a:rPr lang="el-GR" altLang="en-US" baseline="0" dirty="0" smtClean="0"/>
              <a:t> ΤΟΥΣ ΣΥΜΜΕΤΕΧΟΝΤΕΣ ΝΑ ΑΠΑΝΤΗΣΟΥΝ ΣΕ ΑΥΤΕΣ ΤΙΣ ΕΡΩΤΗΣΕΙΣ</a:t>
            </a:r>
          </a:p>
          <a:p>
            <a:endParaRPr lang="en-GB" altLang="en-US" dirty="0" smtClean="0"/>
          </a:p>
          <a:p>
            <a:r>
              <a:rPr lang="el-GR" altLang="en-US" dirty="0" smtClean="0"/>
              <a:t>ΜΠΟΡΕΙΤΕ ΕΙΤΕ ΝΑ ΛΑΒΕΤΕ ΜΕΜΟΝΟΜΕΝΕΣ ΑΠΑΝΤΗΣΕΙΣ ΠΗΓΑΙΝΟΝΤΑΣ ΑΠΟ</a:t>
            </a:r>
            <a:r>
              <a:rPr lang="el-GR" altLang="en-US" baseline="0" dirty="0" smtClean="0"/>
              <a:t> ΑΤΟΜΟ ΣΕ ΑΤΟΜΟ ΤΟΥ ΓΚΡΟΥΠ ΕΙΤΕ ΝΑ ΛΑΒΕΤΕ ΑΠΑΝΤΗΣΕΙΣ ΜΕ ΣΥΖΗΤΗΣΗ</a:t>
            </a:r>
            <a:r>
              <a:rPr lang="en-GB" altLang="en-US" dirty="0" smtClean="0"/>
              <a:t>.</a:t>
            </a:r>
          </a:p>
          <a:p>
            <a:endParaRPr lang="en-GB" altLang="en-US" dirty="0" smtClean="0"/>
          </a:p>
          <a:p>
            <a:r>
              <a:rPr lang="el-GR" altLang="en-US" dirty="0" smtClean="0"/>
              <a:t>ΓΡΑΨΤΕ</a:t>
            </a:r>
            <a:r>
              <a:rPr lang="el-GR" altLang="en-US" baseline="0" dirty="0" smtClean="0"/>
              <a:t> ΤΙΣ ΑΠΑΝΤΗΣΕΙΣ ΣΤΟΝ ΠΙΝΑΚΑ</a:t>
            </a:r>
            <a:endParaRPr lang="en-GB" altLang="en-US" dirty="0" smtClean="0"/>
          </a:p>
        </p:txBody>
      </p:sp>
    </p:spTree>
    <p:extLst>
      <p:ext uri="{BB962C8B-B14F-4D97-AF65-F5344CB8AC3E}">
        <p14:creationId xmlns:p14="http://schemas.microsoft.com/office/powerpoint/2010/main" val="1672467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sz="1200" kern="1200" baseline="0" dirty="0" smtClean="0">
                <a:solidFill>
                  <a:schemeClr val="tx1"/>
                </a:solidFill>
                <a:effectLst/>
                <a:latin typeface="+mn-lt"/>
                <a:ea typeface="+mn-ea"/>
                <a:cs typeface="+mn-cs"/>
              </a:rPr>
              <a:t>ΣΥΝΟΨΙΣΤΕ ΤΙΣ ΑΠΑΝΤΗΣΕΙΣ ΤΩΝ ΣΥΜΜΕΤΕΧΟΝΤΩΝ ΚΑΙ ΣΥΓΚΡΙΝΕΤΕ ΤΙΣ ΜΕ ΤΑ ΠΑΡΑΚΑΤΩ</a:t>
            </a:r>
          </a:p>
          <a:p>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Τι είναι το Κοινωνικό Κεφάλαιο;</a:t>
            </a:r>
            <a:r>
              <a:rPr lang="en-GB" b="1" dirty="0" smtClean="0"/>
              <a:t> </a:t>
            </a:r>
            <a:endParaRPr lang="en-GB" b="1" dirty="0"/>
          </a:p>
          <a:p>
            <a:pPr marL="0" marR="0" lvl="1" indent="0" algn="l" defTabSz="914400" rtl="0" eaLnBrk="1" fontAlgn="auto" latinLnBrk="0" hangingPunct="1">
              <a:lnSpc>
                <a:spcPct val="100000"/>
              </a:lnSpc>
              <a:spcBef>
                <a:spcPts val="0"/>
              </a:spcBef>
              <a:spcAft>
                <a:spcPts val="0"/>
              </a:spcAft>
              <a:buClrTx/>
              <a:buSzTx/>
              <a:buFontTx/>
              <a:buNone/>
              <a:tabLst/>
              <a:defRPr/>
            </a:pPr>
            <a:r>
              <a:rPr lang="el-GR" dirty="0" smtClean="0"/>
              <a:t>Η πολιτιστική μας νοημοσύνη είναι η κατανόηση που έχουμε για τα σύμβολα και τις πράξεις που καθορίζουν την κοινότητά μας και του τρόπου συμπεριφοράς</a:t>
            </a:r>
            <a:r>
              <a:rPr lang="el-GR" baseline="0" dirty="0" smtClean="0"/>
              <a:t> μας</a:t>
            </a:r>
            <a:r>
              <a:rPr lang="el-GR" dirty="0" smtClean="0"/>
              <a:t> μέσα σε αυτήν. Η κατανόηση αυτή αναδύεται μέσα από τις αλληλεπιδράσεις που έχουμε με άλλα μέλη της κοινότητάς μας. Καθώς ερχόμαστε σε επαφή δεν αναπτύσσουμε μόνο την πολιτιστική μας νοημοσύνη αλλά και το κοινωνικό κεφάλαιο. Το κοινωνικό κεφάλαιο είναι το άθροισμα των πιθανών πόρων εντός του δικτύου μας που επιτρέπει δράσεις μέσω της</a:t>
            </a:r>
            <a:r>
              <a:rPr lang="el-GR" baseline="0" dirty="0" smtClean="0"/>
              <a:t> </a:t>
            </a:r>
            <a:r>
              <a:rPr lang="el-GR" dirty="0" smtClean="0"/>
              <a:t>εμπιστοσύνης, της αμοιβαιότητας, της κοινωνικής συμμετοχής και των κοινωνικών κανόνων. Αυτοί οι πόροι είναι απτοί, όπως τα χρήματα, ο εξοπλισμός αλλά και άυλοι όπως η γνώση, οι συμβουλές εργασίας και η φιλία. Είναι ένα ατομικό και κοινοτικό κατασκεύασμα.</a:t>
            </a:r>
          </a:p>
          <a:p>
            <a:pPr marL="0" marR="0" indent="0" algn="l" defTabSz="914400" rtl="0" eaLnBrk="1" fontAlgn="auto" latinLnBrk="0" hangingPunct="1">
              <a:lnSpc>
                <a:spcPct val="100000"/>
              </a:lnSpc>
              <a:spcBef>
                <a:spcPts val="0"/>
              </a:spcBef>
              <a:spcAft>
                <a:spcPts val="0"/>
              </a:spcAft>
              <a:buClrTx/>
              <a:buSzTx/>
              <a:buFontTx/>
              <a:buNone/>
              <a:tabLst/>
              <a:defRPr/>
            </a:pPr>
            <a:endParaRPr lang="el-GR"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Γιατί είναι σημαντικό; </a:t>
            </a:r>
          </a:p>
          <a:p>
            <a:r>
              <a:rPr lang="el-GR" sz="1200" kern="1200" dirty="0" smtClean="0">
                <a:solidFill>
                  <a:schemeClr val="tx1"/>
                </a:solidFill>
                <a:effectLst/>
                <a:latin typeface="+mn-lt"/>
                <a:ea typeface="+mn-ea"/>
                <a:cs typeface="+mn-cs"/>
              </a:rPr>
              <a:t>Παρόλο που υπάρχουν θετικές και αρνητικές πτυχές στο κοινωνικό κεφάλαιο, παραμένει σημαντικό διότι μας επιτρέπει να αλληλοεπιδρούμε με τον φόβο μας ότι θα γίνουμε αντικείμενο εκμετάλλευσης. Το κοινωνικό κεφάλαιο μας επιτρέπει να αλληλοεπιδρούμε μεταξύ μας, να βοηθάμε και να υποστηρίζουμε ο ένας τον άλλον με βάση την αμοιβαιότητα. Χωρίς το κοινωνικό κεφάλαιο θα ήταν εξαιρετικά δύσκολο για τους ανθρώπους να επικοινωνήσουν. Όταν το κοινωνικό κεφάλαιο χρησιμοποιείται αποτελεσματικά, δίνει την δυνατότητα στους ανθρώπους να επωφεληθούν από τη συλλογική γνώση και τους πόρους της κοινότητας, είτε προς όφελος του ιδίου είτε της κοινότητας. Μπορείτε να δείτε το κοινωνικό κεφάλαιο σε δράση όταν συμβεί μια καταστροφή, όπου οι άνθρωποι σπεύδουν να βοηθήσουν και να υποστηρίξουν τους πληγέντες. Η ισχυρότερη υποστήριξη προέρχεται από εκείνους που βρίσκονται πλησιέστερα της κοινότητας που επλήγη από την καταστροφή.</a:t>
            </a:r>
          </a:p>
          <a:p>
            <a:pPr marL="0" marR="0" indent="0" algn="l" defTabSz="914400" rtl="0" eaLnBrk="1" fontAlgn="auto" latinLnBrk="0" hangingPunct="1">
              <a:lnSpc>
                <a:spcPct val="100000"/>
              </a:lnSpc>
              <a:spcBef>
                <a:spcPts val="0"/>
              </a:spcBef>
              <a:spcAft>
                <a:spcPts val="0"/>
              </a:spcAft>
              <a:buClrTx/>
              <a:buSzTx/>
              <a:buFontTx/>
              <a:buNone/>
              <a:tabLst/>
              <a:defRPr/>
            </a:pPr>
            <a:endParaRPr lang="el-GR"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Τι επίδραση έχει το Κοινωνικό Κεφάλαιο στους ανθρώπους; </a:t>
            </a:r>
          </a:p>
          <a:p>
            <a:r>
              <a:rPr lang="el-GR" dirty="0" smtClean="0"/>
              <a:t>Ο αντίκτυπος του κοινωνικού κεφαλαίου στο άτομο είναι ότι ενισχύει την πρόσβαση στους πόρους, ανεξάρτητα από τη</a:t>
            </a:r>
            <a:r>
              <a:rPr lang="el-GR" baseline="0" dirty="0" smtClean="0"/>
              <a:t> φύση των </a:t>
            </a:r>
            <a:r>
              <a:rPr lang="el-GR" dirty="0" smtClean="0"/>
              <a:t>πόρων. Επίσης, συμβάλλοντας στην κοινωνία μέσω του κοινωνικού κεφαλαίου ενισχύει κανείς την αίσθηση του </a:t>
            </a:r>
            <a:r>
              <a:rPr lang="el-GR" dirty="0" err="1" smtClean="0"/>
              <a:t>ανήκειν</a:t>
            </a:r>
            <a:r>
              <a:rPr lang="el-GR" dirty="0" smtClean="0"/>
              <a:t>.</a:t>
            </a:r>
            <a:r>
              <a:rPr lang="el-GR" baseline="0" dirty="0" smtClean="0"/>
              <a:t> </a:t>
            </a:r>
            <a:r>
              <a:rPr lang="el-GR" dirty="0" smtClean="0"/>
              <a:t>Ως άτομο, αξιοποιώντας το κοινωνικό κεφάλαιο εντός της κοινότητας, μπορεί κανείς να παρακινήσει την κοινότητα να δράσει. Αυτό μπορεί να πραγματοποιηθεί με τη δημιουργία νέων μεθόδων επίλυσης κοινωνικών προβλημάτων. Η ποσότητα του κοινωνικού κεφαλαίου μέσα σε μια κοινότητα εξαρτάται από την</a:t>
            </a:r>
            <a:r>
              <a:rPr lang="el-GR" baseline="0" dirty="0" smtClean="0"/>
              <a:t> αντίστοιχη</a:t>
            </a:r>
            <a:r>
              <a:rPr lang="el-GR" dirty="0" smtClean="0"/>
              <a:t> ποσότητα που</a:t>
            </a:r>
            <a:r>
              <a:rPr lang="el-GR" baseline="0" dirty="0" smtClean="0"/>
              <a:t> </a:t>
            </a:r>
            <a:r>
              <a:rPr lang="el-GR" dirty="0" smtClean="0"/>
              <a:t>συνεισφέρει κάθε άτομο στην κοινότητα. Για να λειτουργήσει όλο αυτό αποτελεσματικά, απαιτούνται πολύ υψηλά επίπεδα εμπιστοσύνης προς το άτομο από την κοινότητα. Θα υπήρχε επίσης μια προσδοκία αμοιβαιότητας μεταξύ της κοινότητας και του ατόμου.</a:t>
            </a:r>
          </a:p>
          <a:p>
            <a:pPr marL="0" marR="0" indent="0" algn="l" defTabSz="914400" rtl="0" eaLnBrk="1" fontAlgn="auto" latinLnBrk="0" hangingPunct="1">
              <a:lnSpc>
                <a:spcPct val="100000"/>
              </a:lnSpc>
              <a:spcBef>
                <a:spcPts val="0"/>
              </a:spcBef>
              <a:spcAft>
                <a:spcPts val="0"/>
              </a:spcAft>
              <a:buClrTx/>
              <a:buSzTx/>
              <a:buFontTx/>
              <a:buNone/>
              <a:tabLst/>
              <a:defRPr/>
            </a:pPr>
            <a:endParaRPr lang="el-GR"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l-GR" b="1" dirty="0" smtClean="0"/>
              <a:t>Τι επίδραση έχει στην κοινότητα; </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effectLst/>
                <a:latin typeface="+mn-lt"/>
                <a:ea typeface="+mn-ea"/>
                <a:cs typeface="+mn-cs"/>
              </a:rPr>
              <a:t>Για την</a:t>
            </a:r>
            <a:r>
              <a:rPr lang="el-GR" sz="1200" kern="1200" baseline="0" dirty="0" smtClean="0">
                <a:solidFill>
                  <a:schemeClr val="tx1"/>
                </a:solidFill>
                <a:effectLst/>
                <a:latin typeface="+mn-lt"/>
                <a:ea typeface="+mn-ea"/>
                <a:cs typeface="+mn-cs"/>
              </a:rPr>
              <a:t> κοινότητα το</a:t>
            </a:r>
            <a:r>
              <a:rPr lang="el-GR" sz="1200" kern="1200" dirty="0" smtClean="0">
                <a:solidFill>
                  <a:schemeClr val="tx1"/>
                </a:solidFill>
                <a:effectLst/>
                <a:latin typeface="+mn-lt"/>
                <a:ea typeface="+mn-ea"/>
                <a:cs typeface="+mn-cs"/>
              </a:rPr>
              <a:t> κοινωνικό κεφάλαιο είναι ένα δημόσιο αγαθό που μπορεί να μοιραστεί με τέτοιο τρόπο που να διευκολύνει τη δραστηριότητα. Σε αυτό ακριβώς το επίπεδο το κοινωνικό κεφάλαιο μπορεί να χρησιμοποιηθεί για το μέγιστο καλό ή κακό. Το επίπεδο ομοιογένειας και εμπιστοσύνης είναι συχνά πολύ υψηλό και χρειάζεται να είναι υψηλό ώστε το κοινωνικό κεφάλαιο να είναι αποτελεσματικό. </a:t>
            </a:r>
            <a:r>
              <a:rPr lang="el-GR" dirty="0" smtClean="0"/>
              <a:t>Για να λειτουργήσει όλο αυτό αποτελεσματικά, απαιτούνται πολύ υψηλά επίπεδα εμπιστοσύνης προς το άτομο από την κοινότητα. Θα υπήρχε επίσης μια προσδοκία αμοιβαιότητας μεταξύ της κοινότητας και του ατόμου.</a:t>
            </a:r>
            <a:endParaRPr lang="el-GR"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1441996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smtClean="0"/>
              <a:t>Υπάρχουν πολλοί λόγοι για τους οποίους θα εμπορευματοποιούσαμε</a:t>
            </a:r>
            <a:r>
              <a:rPr lang="el-GR" baseline="0" dirty="0" smtClean="0"/>
              <a:t> </a:t>
            </a:r>
            <a:r>
              <a:rPr lang="el-GR" dirty="0" smtClean="0"/>
              <a:t>τα πολιτιστικά αντικείμενα. Ο πιο προφανής λόγος είναι για να διατηρηθεί το τεχνούργημα. Ωστόσο, προτού μπορέσει κανείς να εμπορευματοποιήσει το τεχνούργημα, χρειάζεται να καταλάβει πώς οι άνθρωποι λαμβάνουν αποφάσεις αγοράς. Αυτό επειδή θέλουμε οι άνθρωποι να μας δώσουν χρήματα με αντάλλαγμα την πρόσβαση τους στην πολιτιστική μας κληρονομιά.</a:t>
            </a:r>
          </a:p>
          <a:p>
            <a:endParaRPr lang="en-GB" dirty="0" smtClean="0"/>
          </a:p>
          <a:p>
            <a:r>
              <a:rPr lang="el-GR" dirty="0" smtClean="0"/>
              <a:t>Υπάρχουν τέσσερις βασικοί παράγοντες που επηρεάζουν</a:t>
            </a:r>
            <a:r>
              <a:rPr lang="el-GR" baseline="0" dirty="0" smtClean="0"/>
              <a:t> </a:t>
            </a:r>
            <a:r>
              <a:rPr lang="el-GR" dirty="0" smtClean="0"/>
              <a:t>τις αποφάσεις αγοράς όλων. Πρέπει να αποκτήσετε το δικαίωμα στα μάτια του μεμονωμένου καταναλωτή ώστε να πραγματοποιήσετε μια πώληση. Ουσιαστικά, κάθε επιχείρηση υπάρχει για να λύσει ένα πρόβλημα που έχει ο πελάτης, η αξία αυτής της λύσης υπολογίζεται με βάση αυτούς τους τέσσερις παράγοντες.</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effectLst/>
                <a:latin typeface="+mn-lt"/>
                <a:ea typeface="+mn-ea"/>
                <a:cs typeface="+mn-cs"/>
              </a:rPr>
              <a:t>Με οικονομική αξία, προσπαθείτε να πείσετε έναν πελάτη για να σας δώσει χρήματα σε αντάλλαγμα για την ευκαιρία να βιώσει τα τεχνουργήματα που αντιπροσωπεύουν</a:t>
            </a:r>
            <a:r>
              <a:rPr lang="el-GR" sz="1200" kern="1200" baseline="0" dirty="0" smtClean="0">
                <a:solidFill>
                  <a:schemeClr val="tx1"/>
                </a:solidFill>
                <a:effectLst/>
                <a:latin typeface="+mn-lt"/>
                <a:ea typeface="+mn-ea"/>
                <a:cs typeface="+mn-cs"/>
              </a:rPr>
              <a:t> εσάς</a:t>
            </a:r>
            <a:r>
              <a:rPr lang="el-GR" sz="1200" kern="1200" dirty="0" smtClean="0">
                <a:solidFill>
                  <a:schemeClr val="tx1"/>
                </a:solidFill>
                <a:effectLst/>
                <a:latin typeface="+mn-lt"/>
                <a:ea typeface="+mn-ea"/>
                <a:cs typeface="+mn-cs"/>
              </a:rPr>
              <a:t> και την κοινότητά σας. Κατά συνέπεια, θα αμφισβητήσουν την αξία αυτής της εμπειρίας. Πρέπει να γνωρίζουν ότι υπάρχει υψηλή </a:t>
            </a:r>
            <a:r>
              <a:rPr lang="el-GR" sz="1200" kern="1200" baseline="0" dirty="0" smtClean="0">
                <a:solidFill>
                  <a:schemeClr val="tx1"/>
                </a:solidFill>
                <a:effectLst/>
                <a:latin typeface="+mn-lt"/>
                <a:ea typeface="+mn-ea"/>
                <a:cs typeface="+mn-cs"/>
              </a:rPr>
              <a:t>σχέση ποιότητας και τιμής </a:t>
            </a:r>
            <a:r>
              <a:rPr lang="el-GR" sz="1200" kern="1200" dirty="0" smtClean="0">
                <a:solidFill>
                  <a:schemeClr val="tx1"/>
                </a:solidFill>
                <a:effectLst/>
                <a:latin typeface="+mn-lt"/>
                <a:ea typeface="+mn-ea"/>
                <a:cs typeface="+mn-cs"/>
              </a:rPr>
              <a:t>στην βιωματική συμμετοχή τους στην πολιτιστική σας κληρονομιά.</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effectLst/>
                <a:latin typeface="+mn-lt"/>
                <a:ea typeface="+mn-ea"/>
                <a:cs typeface="+mn-cs"/>
              </a:rPr>
              <a:t>Ως κοινωνικό ζώο, η θέση μας στην κοινότητα είναι σημαντική για εμάς, έτσι ώστε η κοινωνική αξία και το κύρος του πολιτιστικού αντικειμένου ή της δράσης είναι σημαντική για τον δυνητικό πελάτη. Η κοινωνική αξία και κύρος βρίσκεται στη δυνατότητα του πελάτη να αισθάνεται καλύτερα για τον εαυτό του μετά τη σύνδεση και την ικανότητα να καυχηθεί για τη συμμετοχή του όταν επιστρέφει στο σπίτι του.</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effectLst/>
                <a:latin typeface="+mn-lt"/>
                <a:ea typeface="+mn-ea"/>
                <a:cs typeface="+mn-cs"/>
              </a:rPr>
              <a:t>Οι δύο τελευταίοι παράγοντες είναι αρκετά αλληλένδετοι. Η αποδοχή νέων ιδεών σχετίζεται με την απροθυμία κάποιου να αλλάξει. Ως εκ τούτου, οι δυνητικοί πελάτες ενδέχεται να αμφισβητήσουν την εμπειρία της πολιτιστικής κληρονομιάς όσον αφορά τις αλλαγές που χρειάζονται ώστε συμμετάσχουν στην πολιτιστική κληρονομιά σας. Είναι δύσκολο να έχουμε ανθρώπους που νοιάζονται και την ίδια στιγμή να αμφισβητούνται</a:t>
            </a:r>
            <a:r>
              <a:rPr lang="el-GR" sz="1200" kern="1200" baseline="0" dirty="0" smtClean="0">
                <a:solidFill>
                  <a:schemeClr val="tx1"/>
                </a:solidFill>
                <a:effectLst/>
                <a:latin typeface="+mn-lt"/>
                <a:ea typeface="+mn-ea"/>
                <a:cs typeface="+mn-cs"/>
              </a:rPr>
              <a:t> οι</a:t>
            </a:r>
            <a:r>
              <a:rPr lang="el-GR" sz="1200" kern="1200" dirty="0" smtClean="0">
                <a:solidFill>
                  <a:schemeClr val="tx1"/>
                </a:solidFill>
                <a:effectLst/>
                <a:latin typeface="+mn-lt"/>
                <a:ea typeface="+mn-ea"/>
                <a:cs typeface="+mn-cs"/>
              </a:rPr>
              <a:t> πολιτιστικές τους αξίες. Για παράδειγμα, μπορεί να αμφισβητήσουν την αξία του πολιτισμικού σας αντικειμένου σε σχέση με τις δικές τους πολιτιστικές αξίες, ιδιαίτερα όταν</a:t>
            </a:r>
            <a:r>
              <a:rPr lang="el-GR" sz="1200" kern="1200" baseline="0" dirty="0" smtClean="0">
                <a:solidFill>
                  <a:schemeClr val="tx1"/>
                </a:solidFill>
                <a:effectLst/>
                <a:latin typeface="+mn-lt"/>
                <a:ea typeface="+mn-ea"/>
                <a:cs typeface="+mn-cs"/>
              </a:rPr>
              <a:t> οι πρώτες αντικρούουν τις δεύτερες.</a:t>
            </a:r>
            <a:endParaRPr lang="el-G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effectLst/>
                <a:latin typeface="+mn-lt"/>
                <a:ea typeface="+mn-ea"/>
                <a:cs typeface="+mn-cs"/>
              </a:rPr>
              <a:t>Εάν η πολιτιστική σας κληρονομιά προκαλεί</a:t>
            </a:r>
            <a:r>
              <a:rPr lang="el-GR" sz="1200" kern="1200" baseline="0" dirty="0" smtClean="0">
                <a:solidFill>
                  <a:schemeClr val="tx1"/>
                </a:solidFill>
                <a:effectLst/>
                <a:latin typeface="+mn-lt"/>
                <a:ea typeface="+mn-ea"/>
                <a:cs typeface="+mn-cs"/>
              </a:rPr>
              <a:t> την πολιτιστική </a:t>
            </a:r>
            <a:r>
              <a:rPr lang="el-GR" sz="1200" kern="1200" dirty="0" smtClean="0">
                <a:solidFill>
                  <a:schemeClr val="tx1"/>
                </a:solidFill>
                <a:effectLst/>
                <a:latin typeface="+mn-lt"/>
                <a:ea typeface="+mn-ea"/>
                <a:cs typeface="+mn-cs"/>
              </a:rPr>
              <a:t>ταυτότητα του πελάτη, πιθανά</a:t>
            </a:r>
            <a:r>
              <a:rPr lang="el-GR" sz="1200" kern="1200" baseline="0" dirty="0" smtClean="0">
                <a:solidFill>
                  <a:schemeClr val="tx1"/>
                </a:solidFill>
                <a:effectLst/>
                <a:latin typeface="+mn-lt"/>
                <a:ea typeface="+mn-ea"/>
                <a:cs typeface="+mn-cs"/>
              </a:rPr>
              <a:t> αυτός να </a:t>
            </a:r>
            <a:r>
              <a:rPr lang="el-GR" sz="1200" kern="1200" dirty="0" smtClean="0">
                <a:solidFill>
                  <a:schemeClr val="tx1"/>
                </a:solidFill>
                <a:effectLst/>
                <a:latin typeface="+mn-lt"/>
                <a:ea typeface="+mn-ea"/>
                <a:cs typeface="+mn-cs"/>
              </a:rPr>
              <a:t>εξετάσει σε ποιο βαθμό θα μετακινηθεί έξω από τη ζώνη άνεσής του για να απολαύσει την πολιτιστική ανταλλαγή. Εκεί είναι όπου οι άνθρωποι προσπαθούν να προστατεύσουν τα κατεστημένα συμφέροντά τους. Επενδύουμε πολύ χρόνο και προσπάθεια στην οικοδόμηση της πολιτιστικής ταυτότητάς μας</a:t>
            </a:r>
            <a:r>
              <a:rPr lang="el-GR" sz="1200" kern="1200" baseline="0" dirty="0" smtClean="0">
                <a:solidFill>
                  <a:schemeClr val="tx1"/>
                </a:solidFill>
                <a:effectLst/>
                <a:latin typeface="+mn-lt"/>
                <a:ea typeface="+mn-ea"/>
                <a:cs typeface="+mn-cs"/>
              </a:rPr>
              <a:t> </a:t>
            </a:r>
            <a:r>
              <a:rPr lang="el-GR" sz="1200" kern="1200" dirty="0" smtClean="0">
                <a:solidFill>
                  <a:schemeClr val="tx1"/>
                </a:solidFill>
                <a:effectLst/>
                <a:latin typeface="+mn-lt"/>
                <a:ea typeface="+mn-ea"/>
                <a:cs typeface="+mn-cs"/>
              </a:rPr>
              <a:t>και έτσι έχουμε ένα κατεστημένο</a:t>
            </a:r>
            <a:r>
              <a:rPr lang="el-GR" sz="1200" kern="1200" baseline="0" dirty="0" smtClean="0">
                <a:solidFill>
                  <a:schemeClr val="tx1"/>
                </a:solidFill>
                <a:effectLst/>
                <a:latin typeface="+mn-lt"/>
                <a:ea typeface="+mn-ea"/>
                <a:cs typeface="+mn-cs"/>
              </a:rPr>
              <a:t> </a:t>
            </a:r>
            <a:r>
              <a:rPr lang="el-GR" sz="1200" kern="1200" dirty="0" smtClean="0">
                <a:solidFill>
                  <a:schemeClr val="tx1"/>
                </a:solidFill>
                <a:effectLst/>
                <a:latin typeface="+mn-lt"/>
                <a:ea typeface="+mn-ea"/>
                <a:cs typeface="+mn-cs"/>
              </a:rPr>
              <a:t>συμφέρον να μην την</a:t>
            </a:r>
            <a:r>
              <a:rPr lang="el-GR" sz="1200" kern="1200" baseline="0" dirty="0" smtClean="0">
                <a:solidFill>
                  <a:schemeClr val="tx1"/>
                </a:solidFill>
                <a:effectLst/>
                <a:latin typeface="+mn-lt"/>
                <a:ea typeface="+mn-ea"/>
                <a:cs typeface="+mn-cs"/>
              </a:rPr>
              <a:t> θέτουμε υπό αμφισβήτηση </a:t>
            </a:r>
            <a:r>
              <a:rPr lang="el-GR" sz="1200" kern="1200" dirty="0" smtClean="0">
                <a:solidFill>
                  <a:schemeClr val="tx1"/>
                </a:solidFill>
                <a:effectLst/>
                <a:latin typeface="+mn-lt"/>
                <a:ea typeface="+mn-ea"/>
                <a:cs typeface="+mn-cs"/>
              </a:rPr>
              <a:t>ή ακόμα και καθεστώς αλλαγής.</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smtClean="0">
                <a:solidFill>
                  <a:schemeClr val="tx1"/>
                </a:solidFill>
                <a:effectLst/>
                <a:latin typeface="+mn-lt"/>
                <a:ea typeface="+mn-ea"/>
                <a:cs typeface="+mn-cs"/>
              </a:rPr>
              <a:t>Και οι τέσσερις αυτοί παράγοντες είναι αλληλένδετοι και δεν μπορούν να εξεταστούν μεμονωμένα. Και οι τέσσερις αυτοί παράγοντες συμβάλλουν στην πολιτιστική κεφάλαιο</a:t>
            </a:r>
            <a:r>
              <a:rPr lang="el-GR" sz="1200" kern="1200" baseline="0" dirty="0" smtClean="0">
                <a:solidFill>
                  <a:schemeClr val="tx1"/>
                </a:solidFill>
                <a:effectLst/>
                <a:latin typeface="+mn-lt"/>
                <a:ea typeface="+mn-ea"/>
                <a:cs typeface="+mn-cs"/>
              </a:rPr>
              <a:t> του</a:t>
            </a:r>
            <a:r>
              <a:rPr lang="el-GR" sz="1200" kern="1200" dirty="0" smtClean="0">
                <a:solidFill>
                  <a:schemeClr val="tx1"/>
                </a:solidFill>
                <a:effectLst/>
                <a:latin typeface="+mn-lt"/>
                <a:ea typeface="+mn-ea"/>
                <a:cs typeface="+mn-cs"/>
              </a:rPr>
              <a:t> πελάτη και με αυτόν τον τρόπο αρχίζουν να προσθέτουν το κοινωνικό κεφάλαιο της κοινότητάς σας.</a:t>
            </a:r>
            <a:r>
              <a:rPr lang="el-GR" sz="1200" kern="1200" baseline="0" dirty="0" smtClean="0">
                <a:solidFill>
                  <a:schemeClr val="tx1"/>
                </a:solidFill>
                <a:effectLst/>
                <a:latin typeface="+mn-lt"/>
                <a:ea typeface="+mn-ea"/>
                <a:cs typeface="+mn-cs"/>
              </a:rPr>
              <a:t> </a:t>
            </a:r>
            <a:r>
              <a:rPr lang="el-GR" sz="1200" kern="1200" dirty="0" smtClean="0">
                <a:solidFill>
                  <a:schemeClr val="tx1"/>
                </a:solidFill>
                <a:effectLst/>
                <a:latin typeface="+mn-lt"/>
                <a:ea typeface="+mn-ea"/>
                <a:cs typeface="+mn-cs"/>
              </a:rPr>
              <a:t>Αν ο πελάτης δεν μπορεί να πάρει μια λύση στο πρόβλημά του όταν πηγαίνουν στο σπίτι στο τέλος της επίσκεψής τους, τότε έχετε παραμείνει με τις δραστηριότητες και τα τεχνουργήματα αλλά και χωρίς έσοδα.</a:t>
            </a:r>
          </a:p>
        </p:txBody>
      </p:sp>
    </p:spTree>
    <p:extLst>
      <p:ext uri="{BB962C8B-B14F-4D97-AF65-F5344CB8AC3E}">
        <p14:creationId xmlns:p14="http://schemas.microsoft.com/office/powerpoint/2010/main" val="2529097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946404" y="758952"/>
            <a:ext cx="7063740" cy="4041648"/>
          </a:xfrm>
        </p:spPr>
        <p:txBody>
          <a:bodyPr/>
          <a:lstStyle>
            <a:lvl1pPr algn="l">
              <a:lnSpc>
                <a:spcPct val="85000"/>
              </a:lnSpc>
              <a:defRPr sz="66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946404" y="4800600"/>
            <a:ext cx="7063740" cy="1691640"/>
          </a:xfrm>
        </p:spPr>
        <p:txBody>
          <a:bodyPr/>
          <a:lstStyle>
            <a:lvl1pPr marL="0" indent="0" algn="l">
              <a:buNone/>
              <a:defRPr sz="2000" baseline="0">
                <a:solidFill>
                  <a:schemeClr val="tx1">
                    <a:lumMod val="8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Date Placeholder 7"/>
          <p:cNvSpPr>
            <a:spLocks noGrp="1"/>
          </p:cNvSpPr>
          <p:nvPr>
            <p:ph type="dt" sz="half" idx="10"/>
          </p:nvPr>
        </p:nvSpPr>
        <p:spPr/>
        <p:txBody>
          <a:bodyPr/>
          <a:lstStyle>
            <a:lvl1pPr>
              <a:defRPr smtClean="0">
                <a:solidFill>
                  <a:srgbClr val="F7F6F5"/>
                </a:solidFill>
              </a:defRPr>
            </a:lvl1pPr>
          </a:lstStyle>
          <a:p>
            <a:pPr>
              <a:defRPr/>
            </a:pPr>
            <a:endParaRPr lang="en-US" altLang="en-US"/>
          </a:p>
        </p:txBody>
      </p:sp>
      <p:sp>
        <p:nvSpPr>
          <p:cNvPr id="6" name="Footer Placeholder 8"/>
          <p:cNvSpPr>
            <a:spLocks noGrp="1"/>
          </p:cNvSpPr>
          <p:nvPr>
            <p:ph type="ftr" sz="quarter" idx="11"/>
          </p:nvPr>
        </p:nvSpPr>
        <p:spPr/>
        <p:txBody>
          <a:bodyPr/>
          <a:lstStyle>
            <a:lvl1pPr>
              <a:defRPr smtClean="0">
                <a:solidFill>
                  <a:srgbClr val="F7F6F5"/>
                </a:solidFill>
              </a:defRPr>
            </a:lvl1pPr>
          </a:lstStyle>
          <a:p>
            <a:pPr>
              <a:defRPr/>
            </a:pPr>
            <a:endParaRPr lang="en-US" altLang="en-US"/>
          </a:p>
        </p:txBody>
      </p:sp>
      <p:sp>
        <p:nvSpPr>
          <p:cNvPr id="7" name="Slide Number Placeholder 9"/>
          <p:cNvSpPr>
            <a:spLocks noGrp="1"/>
          </p:cNvSpPr>
          <p:nvPr>
            <p:ph type="sldNum" sz="quarter" idx="12"/>
          </p:nvPr>
        </p:nvSpPr>
        <p:spPr/>
        <p:txBody>
          <a:bodyPr/>
          <a:lstStyle>
            <a:lvl1pPr>
              <a:defRPr smtClean="0">
                <a:solidFill>
                  <a:srgbClr val="E6E5E0"/>
                </a:solidFill>
              </a:defRPr>
            </a:lvl1pPr>
          </a:lstStyle>
          <a:p>
            <a:pPr>
              <a:defRPr/>
            </a:pPr>
            <a:fld id="{F08961F4-FEF9-4E12-B809-AF0384842269}" type="slidenum">
              <a:rPr lang="el-GR" altLang="en-US"/>
              <a:pPr>
                <a:defRPr/>
              </a:pPr>
              <a:t>‹#›</a:t>
            </a:fld>
            <a:endParaRPr lang="el-GR" altLang="en-US"/>
          </a:p>
        </p:txBody>
      </p:sp>
    </p:spTree>
    <p:extLst>
      <p:ext uri="{BB962C8B-B14F-4D97-AF65-F5344CB8AC3E}">
        <p14:creationId xmlns:p14="http://schemas.microsoft.com/office/powerpoint/2010/main" val="3283238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53200AF1-D05D-432A-8741-A407B97B1F11}" type="slidenum">
              <a:rPr lang="el-GR" altLang="en-US"/>
              <a:pPr>
                <a:defRPr/>
              </a:pPr>
              <a:t>‹#›</a:t>
            </a:fld>
            <a:endParaRPr lang="el-GR" altLang="en-US"/>
          </a:p>
        </p:txBody>
      </p:sp>
    </p:spTree>
    <p:extLst>
      <p:ext uri="{BB962C8B-B14F-4D97-AF65-F5344CB8AC3E}">
        <p14:creationId xmlns:p14="http://schemas.microsoft.com/office/powerpoint/2010/main" val="2983375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6525" y="381000"/>
            <a:ext cx="1857375"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1500" y="381000"/>
            <a:ext cx="5800725"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D43F3317-C9E0-40DC-9DED-87541E751433}" type="slidenum">
              <a:rPr lang="el-GR" altLang="en-US"/>
              <a:pPr>
                <a:defRPr/>
              </a:pPr>
              <a:t>‹#›</a:t>
            </a:fld>
            <a:endParaRPr lang="el-GR" altLang="en-US"/>
          </a:p>
        </p:txBody>
      </p:sp>
    </p:spTree>
    <p:extLst>
      <p:ext uri="{BB962C8B-B14F-4D97-AF65-F5344CB8AC3E}">
        <p14:creationId xmlns:p14="http://schemas.microsoft.com/office/powerpoint/2010/main" val="4125641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pPr>
              <a:defRPr/>
            </a:pPr>
            <a:fld id="{3F74D9E6-40A7-4DD9-A76A-C37F5E619C48}" type="slidenum">
              <a:rPr lang="el-GR" altLang="en-US"/>
              <a:pPr>
                <a:defRPr/>
              </a:pPr>
              <a:t>‹#›</a:t>
            </a:fld>
            <a:endParaRPr lang="el-GR" altLang="en-US"/>
          </a:p>
        </p:txBody>
      </p:sp>
    </p:spTree>
    <p:extLst>
      <p:ext uri="{BB962C8B-B14F-4D97-AF65-F5344CB8AC3E}">
        <p14:creationId xmlns:p14="http://schemas.microsoft.com/office/powerpoint/2010/main" val="4263070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3429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46404" y="758952"/>
            <a:ext cx="7063740" cy="4041648"/>
          </a:xfrm>
        </p:spPr>
        <p:txBody>
          <a:bodyPr/>
          <a:lstStyle>
            <a:lvl1pPr>
              <a:lnSpc>
                <a:spcPct val="85000"/>
              </a:lnSpc>
              <a:defRPr sz="6600" b="0"/>
            </a:lvl1pPr>
          </a:lstStyle>
          <a:p>
            <a:r>
              <a:rPr lang="en-US"/>
              <a:t>Click to edit Master title style</a:t>
            </a:r>
            <a:endParaRPr lang="en-US" dirty="0"/>
          </a:p>
        </p:txBody>
      </p:sp>
      <p:sp>
        <p:nvSpPr>
          <p:cNvPr id="3" name="Text Placeholder 2"/>
          <p:cNvSpPr>
            <a:spLocks noGrp="1"/>
          </p:cNvSpPr>
          <p:nvPr>
            <p:ph type="body" idx="1"/>
          </p:nvPr>
        </p:nvSpPr>
        <p:spPr>
          <a:xfrm>
            <a:off x="946404" y="4800600"/>
            <a:ext cx="7063740" cy="1691640"/>
          </a:xfrm>
        </p:spPr>
        <p:txBody>
          <a:bodyPr anchor="t"/>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smtClean="0"/>
            </a:lvl1pPr>
          </a:lstStyle>
          <a:p>
            <a:pPr>
              <a:defRPr/>
            </a:pPr>
            <a:endParaRPr lang="en-US" altLang="en-US"/>
          </a:p>
        </p:txBody>
      </p:sp>
      <p:sp>
        <p:nvSpPr>
          <p:cNvPr id="6" name="Footer Placeholder 4"/>
          <p:cNvSpPr>
            <a:spLocks noGrp="1"/>
          </p:cNvSpPr>
          <p:nvPr>
            <p:ph type="ftr" sz="quarter" idx="11"/>
          </p:nvPr>
        </p:nvSpPr>
        <p:spPr/>
        <p:txBody>
          <a:bodyPr/>
          <a:lstStyle>
            <a:lvl1pPr>
              <a:defRPr smtClean="0"/>
            </a:lvl1pPr>
          </a:lstStyle>
          <a:p>
            <a:pPr>
              <a:defRPr/>
            </a:pPr>
            <a:endParaRPr lang="en-US" altLang="en-US"/>
          </a:p>
        </p:txBody>
      </p:sp>
      <p:sp>
        <p:nvSpPr>
          <p:cNvPr id="7" name="Slide Number Placeholder 5"/>
          <p:cNvSpPr>
            <a:spLocks noGrp="1"/>
          </p:cNvSpPr>
          <p:nvPr>
            <p:ph type="sldNum" sz="quarter" idx="12"/>
          </p:nvPr>
        </p:nvSpPr>
        <p:spPr/>
        <p:txBody>
          <a:bodyPr/>
          <a:lstStyle>
            <a:lvl1pPr>
              <a:defRPr smtClean="0"/>
            </a:lvl1pPr>
          </a:lstStyle>
          <a:p>
            <a:pPr>
              <a:defRPr/>
            </a:pPr>
            <a:fld id="{C8C84431-E8A0-4DED-AE9B-9FA53334570C}" type="slidenum">
              <a:rPr lang="el-GR" altLang="en-US"/>
              <a:pPr>
                <a:defRPr/>
              </a:pPr>
              <a:t>‹#›</a:t>
            </a:fld>
            <a:endParaRPr lang="el-GR" altLang="en-US"/>
          </a:p>
        </p:txBody>
      </p:sp>
    </p:spTree>
    <p:extLst>
      <p:ext uri="{BB962C8B-B14F-4D97-AF65-F5344CB8AC3E}">
        <p14:creationId xmlns:p14="http://schemas.microsoft.com/office/powerpoint/2010/main" val="1811679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6404"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94860" y="1828801"/>
            <a:ext cx="336042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3ED0D1C4-FFCC-4572-A013-73A6985A21EC}" type="slidenum">
              <a:rPr lang="el-GR" altLang="en-US"/>
              <a:pPr>
                <a:defRPr/>
              </a:pPr>
              <a:t>‹#›</a:t>
            </a:fld>
            <a:endParaRPr lang="el-GR" altLang="en-US"/>
          </a:p>
        </p:txBody>
      </p:sp>
    </p:spTree>
    <p:extLst>
      <p:ext uri="{BB962C8B-B14F-4D97-AF65-F5344CB8AC3E}">
        <p14:creationId xmlns:p14="http://schemas.microsoft.com/office/powerpoint/2010/main" val="267365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946404" y="1717185"/>
            <a:ext cx="3360420" cy="731520"/>
          </a:xfrm>
        </p:spPr>
        <p:txBody>
          <a:bodyPr anchor="b"/>
          <a:lstStyle>
            <a:lvl1pPr marL="0" indent="0">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46404"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0"/>
          <p:cNvSpPr>
            <a:spLocks noGrp="1"/>
          </p:cNvSpPr>
          <p:nvPr>
            <p:ph type="body" sz="quarter" idx="13"/>
          </p:nvPr>
        </p:nvSpPr>
        <p:spPr>
          <a:xfrm>
            <a:off x="4599432" y="1717185"/>
            <a:ext cx="3364992" cy="731520"/>
          </a:xfrm>
        </p:spPr>
        <p:txBody>
          <a:bodyPr anchor="b"/>
          <a:lstStyle>
            <a:lvl1pPr marL="0" indent="0">
              <a:buFontTx/>
              <a:buNone/>
              <a:defRPr lang="en-US" sz="1800" b="0" kern="1200" spc="10" baseline="0" dirty="0">
                <a:solidFill>
                  <a:schemeClr val="tx2"/>
                </a:solidFill>
                <a:latin typeface="+mn-lt"/>
                <a:ea typeface="+mn-ea"/>
                <a:cs typeface="+mn-cs"/>
              </a:defRPr>
            </a:lvl1pPr>
          </a:lstStyle>
          <a:p>
            <a:pPr lvl="0"/>
            <a:r>
              <a:rPr lang="en-US"/>
              <a:t>Click to edit Master text styles</a:t>
            </a:r>
          </a:p>
        </p:txBody>
      </p:sp>
      <p:sp>
        <p:nvSpPr>
          <p:cNvPr id="6" name="Content Placeholder 5"/>
          <p:cNvSpPr>
            <a:spLocks noGrp="1"/>
          </p:cNvSpPr>
          <p:nvPr>
            <p:ph sz="quarter" idx="4"/>
          </p:nvPr>
        </p:nvSpPr>
        <p:spPr>
          <a:xfrm>
            <a:off x="4594860" y="2507550"/>
            <a:ext cx="336042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4"/>
          </p:nvPr>
        </p:nvSpPr>
        <p:spPr/>
        <p:txBody>
          <a:bodyPr/>
          <a:lstStyle>
            <a:lvl1pPr>
              <a:defRPr/>
            </a:lvl1pPr>
          </a:lstStyle>
          <a:p>
            <a:pPr>
              <a:defRPr/>
            </a:pPr>
            <a:endParaRPr lang="en-US" altLang="en-US"/>
          </a:p>
        </p:txBody>
      </p:sp>
      <p:sp>
        <p:nvSpPr>
          <p:cNvPr id="8" name="Footer Placeholder 4"/>
          <p:cNvSpPr>
            <a:spLocks noGrp="1"/>
          </p:cNvSpPr>
          <p:nvPr>
            <p:ph type="ftr" sz="quarter" idx="15"/>
          </p:nvPr>
        </p:nvSpPr>
        <p:spPr/>
        <p:txBody>
          <a:bodyPr/>
          <a:lstStyle>
            <a:lvl1pPr>
              <a:defRPr/>
            </a:lvl1pPr>
          </a:lstStyle>
          <a:p>
            <a:pPr>
              <a:defRPr/>
            </a:pPr>
            <a:endParaRPr lang="en-US" altLang="en-US"/>
          </a:p>
        </p:txBody>
      </p:sp>
      <p:sp>
        <p:nvSpPr>
          <p:cNvPr id="9" name="Slide Number Placeholder 5"/>
          <p:cNvSpPr>
            <a:spLocks noGrp="1"/>
          </p:cNvSpPr>
          <p:nvPr>
            <p:ph type="sldNum" sz="quarter" idx="16"/>
          </p:nvPr>
        </p:nvSpPr>
        <p:spPr/>
        <p:txBody>
          <a:bodyPr/>
          <a:lstStyle>
            <a:lvl1pPr>
              <a:defRPr/>
            </a:lvl1pPr>
          </a:lstStyle>
          <a:p>
            <a:pPr>
              <a:defRPr/>
            </a:pPr>
            <a:fld id="{34B7CAE4-C211-4A8B-A077-46D197211409}" type="slidenum">
              <a:rPr lang="el-GR" altLang="en-US"/>
              <a:pPr>
                <a:defRPr/>
              </a:pPr>
              <a:t>‹#›</a:t>
            </a:fld>
            <a:endParaRPr lang="el-GR" altLang="en-US"/>
          </a:p>
        </p:txBody>
      </p:sp>
    </p:spTree>
    <p:extLst>
      <p:ext uri="{BB962C8B-B14F-4D97-AF65-F5344CB8AC3E}">
        <p14:creationId xmlns:p14="http://schemas.microsoft.com/office/powerpoint/2010/main" val="2325815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pPr>
              <a:defRPr/>
            </a:pPr>
            <a:fld id="{0ED5924E-22D7-4B78-9C77-D0B214CF8E3F}" type="slidenum">
              <a:rPr lang="el-GR" altLang="en-US"/>
              <a:pPr>
                <a:defRPr/>
              </a:pPr>
              <a:t>‹#›</a:t>
            </a:fld>
            <a:endParaRPr lang="el-GR" altLang="en-US"/>
          </a:p>
        </p:txBody>
      </p:sp>
    </p:spTree>
    <p:extLst>
      <p:ext uri="{BB962C8B-B14F-4D97-AF65-F5344CB8AC3E}">
        <p14:creationId xmlns:p14="http://schemas.microsoft.com/office/powerpoint/2010/main" val="5677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ltLang="en-US"/>
          </a:p>
        </p:txBody>
      </p:sp>
      <p:sp>
        <p:nvSpPr>
          <p:cNvPr id="4" name="Slide Number Placeholder 5"/>
          <p:cNvSpPr>
            <a:spLocks noGrp="1"/>
          </p:cNvSpPr>
          <p:nvPr>
            <p:ph type="sldNum" sz="quarter" idx="12"/>
          </p:nvPr>
        </p:nvSpPr>
        <p:spPr/>
        <p:txBody>
          <a:bodyPr/>
          <a:lstStyle>
            <a:lvl1pPr>
              <a:defRPr/>
            </a:lvl1pPr>
          </a:lstStyle>
          <a:p>
            <a:pPr>
              <a:defRPr/>
            </a:pPr>
            <a:fld id="{17C8CAB8-9B2D-4C03-A9D7-75A4BFC71235}" type="slidenum">
              <a:rPr lang="el-GR" altLang="en-US"/>
              <a:pPr>
                <a:defRPr/>
              </a:pPr>
              <a:t>‹#›</a:t>
            </a:fld>
            <a:endParaRPr lang="el-GR" altLang="en-US"/>
          </a:p>
        </p:txBody>
      </p:sp>
    </p:spTree>
    <p:extLst>
      <p:ext uri="{BB962C8B-B14F-4D97-AF65-F5344CB8AC3E}">
        <p14:creationId xmlns:p14="http://schemas.microsoft.com/office/powerpoint/2010/main" val="1702330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400300" cy="1600197"/>
          </a:xfrm>
        </p:spPr>
        <p:txBody>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3378200" y="685800"/>
            <a:ext cx="4559300" cy="5486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99735"/>
            <a:ext cx="2400300" cy="3810001"/>
          </a:xfrm>
        </p:spPr>
        <p:txBody>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pPr>
              <a:defRPr/>
            </a:pPr>
            <a:fld id="{1BF41083-1991-4AAE-B35F-AC00064A8A04}" type="slidenum">
              <a:rPr lang="el-GR" altLang="en-US"/>
              <a:pPr>
                <a:defRPr/>
              </a:pPr>
              <a:t>‹#›</a:t>
            </a:fld>
            <a:endParaRPr lang="el-GR" altLang="en-US"/>
          </a:p>
        </p:txBody>
      </p:sp>
    </p:spTree>
    <p:extLst>
      <p:ext uri="{BB962C8B-B14F-4D97-AF65-F5344CB8AC3E}">
        <p14:creationId xmlns:p14="http://schemas.microsoft.com/office/powerpoint/2010/main" val="1982646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5105400"/>
            <a:ext cx="8469313"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5800" y="5257800"/>
            <a:ext cx="7486650" cy="914400"/>
          </a:xfrm>
        </p:spPr>
        <p:txBody>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846963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85800" y="6108590"/>
            <a:ext cx="7486650" cy="597011"/>
          </a:xfrm>
        </p:spPr>
        <p:txBody>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smtClean="0"/>
            </a:lvl1pPr>
          </a:lstStyle>
          <a:p>
            <a:pPr>
              <a:defRPr/>
            </a:pPr>
            <a:endParaRPr lang="en-US" altLang="en-US"/>
          </a:p>
        </p:txBody>
      </p:sp>
      <p:sp>
        <p:nvSpPr>
          <p:cNvPr id="7" name="Footer Placeholder 5"/>
          <p:cNvSpPr>
            <a:spLocks noGrp="1"/>
          </p:cNvSpPr>
          <p:nvPr>
            <p:ph type="ftr" sz="quarter" idx="11"/>
          </p:nvPr>
        </p:nvSpPr>
        <p:spPr/>
        <p:txBody>
          <a:bodyPr/>
          <a:lstStyle>
            <a:lvl1pPr>
              <a:defRPr smtClean="0"/>
            </a:lvl1pPr>
          </a:lstStyle>
          <a:p>
            <a:pPr>
              <a:defRPr/>
            </a:pPr>
            <a:endParaRPr lang="en-US" altLang="en-US"/>
          </a:p>
        </p:txBody>
      </p:sp>
      <p:sp>
        <p:nvSpPr>
          <p:cNvPr id="8" name="Slide Number Placeholder 6"/>
          <p:cNvSpPr>
            <a:spLocks noGrp="1"/>
          </p:cNvSpPr>
          <p:nvPr>
            <p:ph type="sldNum" sz="quarter" idx="12"/>
          </p:nvPr>
        </p:nvSpPr>
        <p:spPr/>
        <p:txBody>
          <a:bodyPr/>
          <a:lstStyle>
            <a:lvl1pPr>
              <a:defRPr smtClean="0"/>
            </a:lvl1pPr>
          </a:lstStyle>
          <a:p>
            <a:pPr>
              <a:defRPr/>
            </a:pPr>
            <a:fld id="{77481B62-69C6-4489-B455-AF06F9FB78FE}" type="slidenum">
              <a:rPr lang="el-GR" altLang="en-US"/>
              <a:pPr>
                <a:defRPr/>
              </a:pPr>
              <a:t>‹#›</a:t>
            </a:fld>
            <a:endParaRPr lang="el-GR" altLang="en-US"/>
          </a:p>
        </p:txBody>
      </p:sp>
    </p:spTree>
    <p:extLst>
      <p:ext uri="{BB962C8B-B14F-4D97-AF65-F5344CB8AC3E}">
        <p14:creationId xmlns:p14="http://schemas.microsoft.com/office/powerpoint/2010/main" val="606659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8418513" y="0"/>
            <a:ext cx="731837"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946150" y="365125"/>
            <a:ext cx="7269163"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46150" y="1828800"/>
            <a:ext cx="6446838"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7831138" y="1044575"/>
            <a:ext cx="1905000" cy="2730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smtClean="0">
                <a:solidFill>
                  <a:srgbClr val="D9D9DB"/>
                </a:solidFill>
              </a:defRPr>
            </a:lvl1pPr>
          </a:lstStyle>
          <a:p>
            <a:pPr>
              <a:defRPr/>
            </a:pPr>
            <a:endParaRPr lang="en-US" altLang="en-US"/>
          </a:p>
        </p:txBody>
      </p:sp>
      <p:sp>
        <p:nvSpPr>
          <p:cNvPr id="5" name="Footer Placeholder 4"/>
          <p:cNvSpPr>
            <a:spLocks noGrp="1"/>
          </p:cNvSpPr>
          <p:nvPr>
            <p:ph type="ftr" sz="quarter" idx="3"/>
          </p:nvPr>
        </p:nvSpPr>
        <p:spPr>
          <a:xfrm rot="16200000">
            <a:off x="6992938" y="4092575"/>
            <a:ext cx="3581400" cy="273050"/>
          </a:xfrm>
          <a:prstGeom prst="rect">
            <a:avLst/>
          </a:prstGeom>
        </p:spPr>
        <p:txBody>
          <a:bodyPr vert="horz" wrap="square" lIns="91440" tIns="45720" rIns="91440" bIns="45720" numCol="1" anchor="ctr" anchorCtr="0" compatLnSpc="1">
            <a:prstTxWarp prst="textNoShape">
              <a:avLst/>
            </a:prstTxWarp>
          </a:bodyPr>
          <a:lstStyle>
            <a:lvl1pPr eaLnBrk="1" hangingPunct="1">
              <a:defRPr sz="1000" smtClean="0">
                <a:solidFill>
                  <a:srgbClr val="D9D9DB"/>
                </a:solidFill>
              </a:defRPr>
            </a:lvl1pPr>
          </a:lstStyle>
          <a:p>
            <a:pPr>
              <a:defRPr/>
            </a:pPr>
            <a:endParaRPr lang="en-US" altLang="en-US"/>
          </a:p>
        </p:txBody>
      </p:sp>
      <p:sp>
        <p:nvSpPr>
          <p:cNvPr id="6" name="Slide Number Placeholder 5"/>
          <p:cNvSpPr>
            <a:spLocks noGrp="1"/>
          </p:cNvSpPr>
          <p:nvPr>
            <p:ph type="sldNum" sz="quarter" idx="4"/>
          </p:nvPr>
        </p:nvSpPr>
        <p:spPr>
          <a:xfrm>
            <a:off x="8440738" y="6172200"/>
            <a:ext cx="685800" cy="593725"/>
          </a:xfrm>
          <a:prstGeom prst="rect">
            <a:avLst/>
          </a:prstGeom>
        </p:spPr>
        <p:txBody>
          <a:bodyPr vert="horz" wrap="square" lIns="27432" tIns="45720" rIns="27432" bIns="45720" numCol="1" anchor="ctr" anchorCtr="0" compatLnSpc="1">
            <a:prstTxWarp prst="textNoShape">
              <a:avLst/>
            </a:prstTxWarp>
            <a:normAutofit/>
          </a:bodyPr>
          <a:lstStyle>
            <a:lvl1pPr algn="ctr" eaLnBrk="1" hangingPunct="1">
              <a:defRPr sz="3200" smtClean="0">
                <a:solidFill>
                  <a:srgbClr val="8E8E94"/>
                </a:solidFill>
              </a:defRPr>
            </a:lvl1pPr>
          </a:lstStyle>
          <a:p>
            <a:pPr>
              <a:defRPr/>
            </a:pPr>
            <a:fld id="{31A93FCA-1B03-4DC3-B8D3-0492101700D4}"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sldLayoutIdLst>
    <p:sldLayoutId id="2147484398" r:id="rId1"/>
    <p:sldLayoutId id="2147484390" r:id="rId2"/>
    <p:sldLayoutId id="2147484399" r:id="rId3"/>
    <p:sldLayoutId id="2147484391" r:id="rId4"/>
    <p:sldLayoutId id="2147484392" r:id="rId5"/>
    <p:sldLayoutId id="2147484393" r:id="rId6"/>
    <p:sldLayoutId id="2147484394" r:id="rId7"/>
    <p:sldLayoutId id="2147484395" r:id="rId8"/>
    <p:sldLayoutId id="2147484400" r:id="rId9"/>
    <p:sldLayoutId id="2147484396" r:id="rId10"/>
    <p:sldLayoutId id="2147484397" r:id="rId11"/>
  </p:sldLayoutIdLst>
  <p:hf hdr="0" ftr="0" dt="0"/>
  <p:txStyles>
    <p:titleStyle>
      <a:lvl1pPr algn="l" rtl="0" eaLnBrk="0" fontAlgn="base" hangingPunct="0">
        <a:lnSpc>
          <a:spcPct val="90000"/>
        </a:lnSpc>
        <a:spcBef>
          <a:spcPct val="0"/>
        </a:spcBef>
        <a:spcAft>
          <a:spcPct val="0"/>
        </a:spcAft>
        <a:defRPr sz="4000" kern="1200" spc="-50">
          <a:solidFill>
            <a:schemeClr val="tx1"/>
          </a:solidFill>
          <a:latin typeface="+mj-lt"/>
          <a:ea typeface="+mj-ea"/>
          <a:cs typeface="+mj-cs"/>
        </a:defRPr>
      </a:lvl1pPr>
      <a:lvl2pPr algn="l" rtl="0" eaLnBrk="0" fontAlgn="base" hangingPunct="0">
        <a:lnSpc>
          <a:spcPct val="90000"/>
        </a:lnSpc>
        <a:spcBef>
          <a:spcPct val="0"/>
        </a:spcBef>
        <a:spcAft>
          <a:spcPct val="0"/>
        </a:spcAft>
        <a:defRPr sz="4000">
          <a:solidFill>
            <a:schemeClr val="tx1"/>
          </a:solidFill>
          <a:latin typeface="Century Schoolbook" panose="02040604050505020304" pitchFamily="18" charset="0"/>
        </a:defRPr>
      </a:lvl2pPr>
      <a:lvl3pPr algn="l" rtl="0" eaLnBrk="0" fontAlgn="base" hangingPunct="0">
        <a:lnSpc>
          <a:spcPct val="90000"/>
        </a:lnSpc>
        <a:spcBef>
          <a:spcPct val="0"/>
        </a:spcBef>
        <a:spcAft>
          <a:spcPct val="0"/>
        </a:spcAft>
        <a:defRPr sz="4000">
          <a:solidFill>
            <a:schemeClr val="tx1"/>
          </a:solidFill>
          <a:latin typeface="Century Schoolbook" panose="02040604050505020304" pitchFamily="18" charset="0"/>
        </a:defRPr>
      </a:lvl3pPr>
      <a:lvl4pPr algn="l" rtl="0" eaLnBrk="0" fontAlgn="base" hangingPunct="0">
        <a:lnSpc>
          <a:spcPct val="90000"/>
        </a:lnSpc>
        <a:spcBef>
          <a:spcPct val="0"/>
        </a:spcBef>
        <a:spcAft>
          <a:spcPct val="0"/>
        </a:spcAft>
        <a:defRPr sz="4000">
          <a:solidFill>
            <a:schemeClr val="tx1"/>
          </a:solidFill>
          <a:latin typeface="Century Schoolbook" panose="02040604050505020304" pitchFamily="18" charset="0"/>
        </a:defRPr>
      </a:lvl4pPr>
      <a:lvl5pPr algn="l" rtl="0" eaLnBrk="0" fontAlgn="base" hangingPunct="0">
        <a:lnSpc>
          <a:spcPct val="90000"/>
        </a:lnSpc>
        <a:spcBef>
          <a:spcPct val="0"/>
        </a:spcBef>
        <a:spcAft>
          <a:spcPct val="0"/>
        </a:spcAft>
        <a:defRPr sz="4000">
          <a:solidFill>
            <a:schemeClr val="tx1"/>
          </a:solidFill>
          <a:latin typeface="Century Schoolbook" panose="02040604050505020304" pitchFamily="18" charset="0"/>
        </a:defRPr>
      </a:lvl5pPr>
      <a:lvl6pPr marL="457200" algn="l" rtl="0" fontAlgn="base">
        <a:lnSpc>
          <a:spcPct val="90000"/>
        </a:lnSpc>
        <a:spcBef>
          <a:spcPct val="0"/>
        </a:spcBef>
        <a:spcAft>
          <a:spcPct val="0"/>
        </a:spcAft>
        <a:defRPr sz="4000">
          <a:solidFill>
            <a:schemeClr val="tx1"/>
          </a:solidFill>
          <a:latin typeface="Century Schoolbook" panose="02040604050505020304" pitchFamily="18" charset="0"/>
        </a:defRPr>
      </a:lvl6pPr>
      <a:lvl7pPr marL="914400" algn="l" rtl="0" fontAlgn="base">
        <a:lnSpc>
          <a:spcPct val="90000"/>
        </a:lnSpc>
        <a:spcBef>
          <a:spcPct val="0"/>
        </a:spcBef>
        <a:spcAft>
          <a:spcPct val="0"/>
        </a:spcAft>
        <a:defRPr sz="4000">
          <a:solidFill>
            <a:schemeClr val="tx1"/>
          </a:solidFill>
          <a:latin typeface="Century Schoolbook" panose="02040604050505020304" pitchFamily="18" charset="0"/>
        </a:defRPr>
      </a:lvl7pPr>
      <a:lvl8pPr marL="1371600" algn="l" rtl="0" fontAlgn="base">
        <a:lnSpc>
          <a:spcPct val="90000"/>
        </a:lnSpc>
        <a:spcBef>
          <a:spcPct val="0"/>
        </a:spcBef>
        <a:spcAft>
          <a:spcPct val="0"/>
        </a:spcAft>
        <a:defRPr sz="4000">
          <a:solidFill>
            <a:schemeClr val="tx1"/>
          </a:solidFill>
          <a:latin typeface="Century Schoolbook" panose="02040604050505020304" pitchFamily="18" charset="0"/>
        </a:defRPr>
      </a:lvl8pPr>
      <a:lvl9pPr marL="1828800" algn="l" rtl="0" fontAlgn="base">
        <a:lnSpc>
          <a:spcPct val="90000"/>
        </a:lnSpc>
        <a:spcBef>
          <a:spcPct val="0"/>
        </a:spcBef>
        <a:spcAft>
          <a:spcPct val="0"/>
        </a:spcAft>
        <a:defRPr sz="4000">
          <a:solidFill>
            <a:schemeClr val="tx1"/>
          </a:solidFill>
          <a:latin typeface="Century Schoolbook" panose="02040604050505020304" pitchFamily="18" charset="0"/>
        </a:defRPr>
      </a:lvl9pPr>
    </p:titleStyle>
    <p:bodyStyle>
      <a:lvl1pPr marL="182563" indent="-182563" algn="l" rtl="0" eaLnBrk="0" fontAlgn="base" hangingPunct="0">
        <a:lnSpc>
          <a:spcPct val="95000"/>
        </a:lnSpc>
        <a:spcBef>
          <a:spcPts val="1400"/>
        </a:spcBef>
        <a:spcAft>
          <a:spcPts val="200"/>
        </a:spcAft>
        <a:buClr>
          <a:schemeClr val="accent1"/>
        </a:buClr>
        <a:buSzPct val="80000"/>
        <a:buFont typeface="Arial" pitchFamily="34" charset="0"/>
        <a:buChar char="•"/>
        <a:defRPr kern="1200" spc="10">
          <a:solidFill>
            <a:schemeClr val="tx1"/>
          </a:solidFill>
          <a:latin typeface="+mn-lt"/>
          <a:ea typeface="+mn-ea"/>
          <a:cs typeface="+mn-cs"/>
        </a:defRPr>
      </a:lvl1pPr>
      <a:lvl2pPr marL="457200" indent="-182563" algn="l" rtl="0" eaLnBrk="0" fontAlgn="base" hangingPunct="0">
        <a:lnSpc>
          <a:spcPct val="90000"/>
        </a:lnSpc>
        <a:spcBef>
          <a:spcPts val="300"/>
        </a:spcBef>
        <a:spcAft>
          <a:spcPts val="300"/>
        </a:spcAft>
        <a:buClr>
          <a:schemeClr val="accent1"/>
        </a:buClr>
        <a:buFont typeface="Wingdings 2" pitchFamily="18" charset="2"/>
        <a:buChar char=""/>
        <a:defRPr sz="1600" kern="1200">
          <a:solidFill>
            <a:srgbClr val="262626"/>
          </a:solidFill>
          <a:latin typeface="+mn-lt"/>
          <a:ea typeface="+mn-ea"/>
          <a:cs typeface="+mn-cs"/>
        </a:defRPr>
      </a:lvl2pPr>
      <a:lvl3pPr marL="730250" indent="-182563" algn="l" rtl="0" eaLnBrk="0" fontAlgn="base" hangingPunct="0">
        <a:lnSpc>
          <a:spcPct val="90000"/>
        </a:lnSpc>
        <a:spcBef>
          <a:spcPts val="300"/>
        </a:spcBef>
        <a:spcAft>
          <a:spcPts val="300"/>
        </a:spcAft>
        <a:buClr>
          <a:schemeClr val="accent1"/>
        </a:buClr>
        <a:buFont typeface="Wingdings 2" pitchFamily="18" charset="2"/>
        <a:buChar char=""/>
        <a:defRPr sz="1400" kern="1200">
          <a:solidFill>
            <a:srgbClr val="262626"/>
          </a:solidFill>
          <a:latin typeface="+mn-lt"/>
          <a:ea typeface="+mn-ea"/>
          <a:cs typeface="+mn-cs"/>
        </a:defRPr>
      </a:lvl3pPr>
      <a:lvl4pPr marL="1004888" indent="-182563" algn="l" rtl="0" eaLnBrk="0" fontAlgn="base" hangingPunct="0">
        <a:lnSpc>
          <a:spcPct val="90000"/>
        </a:lnSpc>
        <a:spcBef>
          <a:spcPts val="300"/>
        </a:spcBef>
        <a:spcAft>
          <a:spcPts val="300"/>
        </a:spcAft>
        <a:buClr>
          <a:schemeClr val="accent1"/>
        </a:buClr>
        <a:buFont typeface="Wingdings 2" pitchFamily="18" charset="2"/>
        <a:buChar char=""/>
        <a:defRPr sz="1400" kern="1200">
          <a:solidFill>
            <a:srgbClr val="262626"/>
          </a:solidFill>
          <a:latin typeface="+mn-lt"/>
          <a:ea typeface="+mn-ea"/>
          <a:cs typeface="+mn-cs"/>
        </a:defRPr>
      </a:lvl4pPr>
      <a:lvl5pPr marL="1279525" indent="-182563" algn="l" rtl="0" eaLnBrk="0" fontAlgn="base" hangingPunct="0">
        <a:lnSpc>
          <a:spcPct val="90000"/>
        </a:lnSpc>
        <a:spcBef>
          <a:spcPts val="300"/>
        </a:spcBef>
        <a:spcAft>
          <a:spcPts val="300"/>
        </a:spcAft>
        <a:buClr>
          <a:schemeClr val="accent1"/>
        </a:buClr>
        <a:buFont typeface="Wingdings 2" pitchFamily="18" charset="2"/>
        <a:buChar char=""/>
        <a:defRPr sz="1400" kern="1200">
          <a:solidFill>
            <a:srgbClr val="262626"/>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4" name="Group 6"/>
          <p:cNvGrpSpPr>
            <a:grpSpLocks/>
          </p:cNvGrpSpPr>
          <p:nvPr/>
        </p:nvGrpSpPr>
        <p:grpSpPr bwMode="auto">
          <a:xfrm>
            <a:off x="452438" y="3733800"/>
            <a:ext cx="2400300" cy="3046413"/>
            <a:chOff x="1873247" y="2923381"/>
            <a:chExt cx="2400302" cy="3046988"/>
          </a:xfrm>
        </p:grpSpPr>
        <p:pic>
          <p:nvPicPr>
            <p:cNvPr id="5134" name="Picture 4" descr="CulturalHeritage_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7548" y="3247457"/>
              <a:ext cx="2178844" cy="1402598"/>
            </a:xfrm>
            <a:prstGeom prst="rect">
              <a:avLst/>
            </a:prstGeom>
            <a:solidFill>
              <a:schemeClr val="bg1"/>
            </a:solidFill>
            <a:ln w="19050">
              <a:solidFill>
                <a:schemeClr val="tx1"/>
              </a:solidFill>
              <a:miter lim="800000"/>
              <a:headEnd/>
              <a:tailEnd/>
            </a:ln>
          </p:spPr>
        </p:pic>
        <p:sp>
          <p:nvSpPr>
            <p:cNvPr id="5135" name="Rectangle 4"/>
            <p:cNvSpPr>
              <a:spLocks noChangeArrowheads="1"/>
            </p:cNvSpPr>
            <p:nvPr/>
          </p:nvSpPr>
          <p:spPr bwMode="auto">
            <a:xfrm>
              <a:off x="1873247" y="2923381"/>
              <a:ext cx="240030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0" algn="l"/>
                  <a:tab pos="457200" algn="l"/>
                  <a:tab pos="554038" algn="l"/>
                  <a:tab pos="914400" algn="l"/>
                </a:tabLst>
                <a:defRPr>
                  <a:solidFill>
                    <a:schemeClr val="tx1"/>
                  </a:solidFill>
                  <a:latin typeface="Arial" pitchFamily="34" charset="0"/>
                </a:defRPr>
              </a:lvl1pPr>
              <a:lvl2pPr marL="742950" indent="-285750">
                <a:tabLst>
                  <a:tab pos="0" algn="l"/>
                  <a:tab pos="457200" algn="l"/>
                  <a:tab pos="554038" algn="l"/>
                  <a:tab pos="914400" algn="l"/>
                </a:tabLst>
                <a:defRPr>
                  <a:solidFill>
                    <a:schemeClr val="tx1"/>
                  </a:solidFill>
                  <a:latin typeface="Arial" pitchFamily="34" charset="0"/>
                </a:defRPr>
              </a:lvl2pPr>
              <a:lvl3pPr marL="1143000" indent="-228600">
                <a:tabLst>
                  <a:tab pos="0" algn="l"/>
                  <a:tab pos="457200" algn="l"/>
                  <a:tab pos="554038" algn="l"/>
                  <a:tab pos="914400" algn="l"/>
                </a:tabLst>
                <a:defRPr>
                  <a:solidFill>
                    <a:schemeClr val="tx1"/>
                  </a:solidFill>
                  <a:latin typeface="Arial" pitchFamily="34" charset="0"/>
                </a:defRPr>
              </a:lvl3pPr>
              <a:lvl4pPr marL="1600200" indent="-228600">
                <a:tabLst>
                  <a:tab pos="0" algn="l"/>
                  <a:tab pos="457200" algn="l"/>
                  <a:tab pos="554038" algn="l"/>
                  <a:tab pos="914400" algn="l"/>
                </a:tabLst>
                <a:defRPr>
                  <a:solidFill>
                    <a:schemeClr val="tx1"/>
                  </a:solidFill>
                  <a:latin typeface="Arial" pitchFamily="34" charset="0"/>
                </a:defRPr>
              </a:lvl4pPr>
              <a:lvl5pPr marL="2057400" indent="-228600">
                <a:tabLst>
                  <a:tab pos="0" algn="l"/>
                  <a:tab pos="457200" algn="l"/>
                  <a:tab pos="554038" algn="l"/>
                  <a:tab pos="914400" algn="l"/>
                </a:tabLst>
                <a:defRPr>
                  <a:solidFill>
                    <a:schemeClr val="tx1"/>
                  </a:solidFill>
                  <a:latin typeface="Arial" pitchFamily="34" charset="0"/>
                </a:defRPr>
              </a:lvl5pPr>
              <a:lvl6pPr marL="2514600" indent="-228600" eaLnBrk="0" fontAlgn="base" hangingPunct="0">
                <a:spcBef>
                  <a:spcPct val="0"/>
                </a:spcBef>
                <a:spcAft>
                  <a:spcPct val="0"/>
                </a:spcAft>
                <a:tabLst>
                  <a:tab pos="0" algn="l"/>
                  <a:tab pos="457200" algn="l"/>
                  <a:tab pos="554038" algn="l"/>
                  <a:tab pos="914400" algn="l"/>
                </a:tabLst>
                <a:defRPr>
                  <a:solidFill>
                    <a:schemeClr val="tx1"/>
                  </a:solidFill>
                  <a:latin typeface="Arial" pitchFamily="34" charset="0"/>
                </a:defRPr>
              </a:lvl6pPr>
              <a:lvl7pPr marL="2971800" indent="-228600" eaLnBrk="0" fontAlgn="base" hangingPunct="0">
                <a:spcBef>
                  <a:spcPct val="0"/>
                </a:spcBef>
                <a:spcAft>
                  <a:spcPct val="0"/>
                </a:spcAft>
                <a:tabLst>
                  <a:tab pos="0" algn="l"/>
                  <a:tab pos="457200" algn="l"/>
                  <a:tab pos="554038" algn="l"/>
                  <a:tab pos="914400" algn="l"/>
                </a:tabLst>
                <a:defRPr>
                  <a:solidFill>
                    <a:schemeClr val="tx1"/>
                  </a:solidFill>
                  <a:latin typeface="Arial" pitchFamily="34" charset="0"/>
                </a:defRPr>
              </a:lvl7pPr>
              <a:lvl8pPr marL="3429000" indent="-228600" eaLnBrk="0" fontAlgn="base" hangingPunct="0">
                <a:spcBef>
                  <a:spcPct val="0"/>
                </a:spcBef>
                <a:spcAft>
                  <a:spcPct val="0"/>
                </a:spcAft>
                <a:tabLst>
                  <a:tab pos="0" algn="l"/>
                  <a:tab pos="457200" algn="l"/>
                  <a:tab pos="554038" algn="l"/>
                  <a:tab pos="914400" algn="l"/>
                </a:tabLst>
                <a:defRPr>
                  <a:solidFill>
                    <a:schemeClr val="tx1"/>
                  </a:solidFill>
                  <a:latin typeface="Arial" pitchFamily="34" charset="0"/>
                </a:defRPr>
              </a:lvl8pPr>
              <a:lvl9pPr marL="3886200" indent="-228600" eaLnBrk="0" fontAlgn="base" hangingPunct="0">
                <a:spcBef>
                  <a:spcPct val="0"/>
                </a:spcBef>
                <a:spcAft>
                  <a:spcPct val="0"/>
                </a:spcAft>
                <a:tabLst>
                  <a:tab pos="0" algn="l"/>
                  <a:tab pos="457200" algn="l"/>
                  <a:tab pos="554038" algn="l"/>
                  <a:tab pos="914400" algn="l"/>
                </a:tabLst>
                <a:defRPr>
                  <a:solidFill>
                    <a:schemeClr val="tx1"/>
                  </a:solidFill>
                  <a:latin typeface="Arial" pitchFamily="34" charset="0"/>
                </a:defRPr>
              </a:lvl9pPr>
            </a:lstStyle>
            <a:p>
              <a:pPr algn="just">
                <a:lnSpc>
                  <a:spcPct val="150000"/>
                </a:lnSpc>
              </a:pPr>
              <a:r>
                <a:rPr lang="en-US" altLang="en-US" sz="800">
                  <a:solidFill>
                    <a:srgbClr val="171613"/>
                  </a:solidFill>
                  <a:latin typeface="Century Gothic" pitchFamily="34" charset="0"/>
                  <a:ea typeface="MS Mincho" pitchFamily="49" charset="-128"/>
                  <a:cs typeface="Times New Roman" pitchFamily="18" charset="0"/>
                </a:rPr>
                <a:t>This presentation is part of the InHeriT project:</a:t>
              </a:r>
            </a:p>
            <a:p>
              <a:pPr algn="just">
                <a:lnSpc>
                  <a:spcPct val="150000"/>
                </a:lnSpc>
              </a:pPr>
              <a:r>
                <a:rPr lang="en-US" altLang="en-US" sz="800">
                  <a:solidFill>
                    <a:srgbClr val="171613"/>
                  </a:solidFill>
                  <a:latin typeface="Century Gothic" pitchFamily="34" charset="0"/>
                  <a:ea typeface="MS Mincho" pitchFamily="49" charset="-128"/>
                  <a:cs typeface="Times New Roman" pitchFamily="18" charset="0"/>
                </a:rPr>
                <a:t> </a:t>
              </a:r>
              <a:endParaRPr lang="en-US" altLang="en-US" sz="2000">
                <a:solidFill>
                  <a:srgbClr val="171613"/>
                </a:solidFill>
                <a:latin typeface="Century Gothic" pitchFamily="34" charset="0"/>
                <a:ea typeface="MS Mincho" pitchFamily="49" charset="-128"/>
                <a:cs typeface="Times New Roman" pitchFamily="18" charset="0"/>
              </a:endParaRPr>
            </a:p>
            <a:p>
              <a:pPr algn="just">
                <a:lnSpc>
                  <a:spcPct val="150000"/>
                </a:lnSpc>
              </a:pPr>
              <a:endParaRPr lang="en-US" altLang="en-US" sz="800">
                <a:solidFill>
                  <a:srgbClr val="171613"/>
                </a:solidFill>
                <a:latin typeface="Calibri" pitchFamily="34" charset="0"/>
                <a:ea typeface="MS Mincho" pitchFamily="49" charset="-128"/>
                <a:cs typeface="Times New Roman" pitchFamily="18" charset="0"/>
              </a:endParaRPr>
            </a:p>
            <a:p>
              <a:pPr algn="just">
                <a:lnSpc>
                  <a:spcPct val="150000"/>
                </a:lnSpc>
              </a:pPr>
              <a:endParaRPr lang="en-US" altLang="en-US" sz="800">
                <a:solidFill>
                  <a:srgbClr val="171613"/>
                </a:solidFill>
                <a:latin typeface="Calibri" pitchFamily="34" charset="0"/>
                <a:ea typeface="MS Mincho" pitchFamily="49" charset="-128"/>
                <a:cs typeface="Times New Roman" pitchFamily="18" charset="0"/>
              </a:endParaRPr>
            </a:p>
            <a:p>
              <a:pPr algn="just">
                <a:lnSpc>
                  <a:spcPct val="150000"/>
                </a:lnSpc>
              </a:pPr>
              <a:endParaRPr lang="en-US" altLang="en-US" sz="800">
                <a:solidFill>
                  <a:srgbClr val="171613"/>
                </a:solidFill>
                <a:latin typeface="Calibri" pitchFamily="34" charset="0"/>
                <a:ea typeface="MS Mincho" pitchFamily="49" charset="-128"/>
                <a:cs typeface="Times New Roman" pitchFamily="18" charset="0"/>
              </a:endParaRPr>
            </a:p>
            <a:p>
              <a:pPr algn="just">
                <a:lnSpc>
                  <a:spcPct val="150000"/>
                </a:lnSpc>
              </a:pPr>
              <a:endParaRPr lang="en-US" altLang="en-US" sz="800">
                <a:solidFill>
                  <a:srgbClr val="171613"/>
                </a:solidFill>
                <a:latin typeface="Calibri" pitchFamily="34" charset="0"/>
                <a:ea typeface="MS Mincho" pitchFamily="49" charset="-128"/>
                <a:cs typeface="Times New Roman" pitchFamily="18" charset="0"/>
              </a:endParaRPr>
            </a:p>
            <a:p>
              <a:pPr algn="just">
                <a:lnSpc>
                  <a:spcPct val="150000"/>
                </a:lnSpc>
              </a:pPr>
              <a:endParaRPr lang="en-US" altLang="en-US" sz="800">
                <a:solidFill>
                  <a:srgbClr val="171613"/>
                </a:solidFill>
                <a:latin typeface="Calibri" pitchFamily="34" charset="0"/>
                <a:ea typeface="MS Mincho" pitchFamily="49" charset="-128"/>
                <a:cs typeface="Times New Roman" pitchFamily="18" charset="0"/>
              </a:endParaRPr>
            </a:p>
            <a:p>
              <a:pPr algn="just">
                <a:lnSpc>
                  <a:spcPct val="150000"/>
                </a:lnSpc>
              </a:pPr>
              <a:endParaRPr lang="en-US" altLang="en-US" sz="800">
                <a:solidFill>
                  <a:srgbClr val="171613"/>
                </a:solidFill>
                <a:latin typeface="Calibri" pitchFamily="34" charset="0"/>
                <a:ea typeface="MS Mincho" pitchFamily="49" charset="-128"/>
                <a:cs typeface="Times New Roman" pitchFamily="18" charset="0"/>
              </a:endParaRPr>
            </a:p>
            <a:p>
              <a:pPr algn="just">
                <a:lnSpc>
                  <a:spcPct val="150000"/>
                </a:lnSpc>
              </a:pPr>
              <a:endParaRPr lang="en-US" altLang="en-US" sz="800">
                <a:solidFill>
                  <a:srgbClr val="171613"/>
                </a:solidFill>
                <a:latin typeface="Calibri" pitchFamily="34" charset="0"/>
                <a:ea typeface="MS Mincho" pitchFamily="49" charset="-128"/>
                <a:cs typeface="Times New Roman" pitchFamily="18" charset="0"/>
              </a:endParaRPr>
            </a:p>
            <a:p>
              <a:pPr algn="just">
                <a:lnSpc>
                  <a:spcPct val="150000"/>
                </a:lnSpc>
              </a:pPr>
              <a:endParaRPr lang="en-US" altLang="en-US" sz="800">
                <a:solidFill>
                  <a:srgbClr val="171613"/>
                </a:solidFill>
                <a:latin typeface="Calibri" pitchFamily="34" charset="0"/>
                <a:ea typeface="MS Mincho" pitchFamily="49" charset="-128"/>
                <a:cs typeface="Times New Roman" pitchFamily="18" charset="0"/>
              </a:endParaRPr>
            </a:p>
            <a:p>
              <a:pPr algn="just"/>
              <a:r>
                <a:rPr lang="en-US" altLang="en-US" sz="800">
                  <a:solidFill>
                    <a:srgbClr val="171613"/>
                  </a:solidFill>
                  <a:latin typeface="Calibri" pitchFamily="34" charset="0"/>
                  <a:ea typeface="MS Mincho" pitchFamily="49" charset="-128"/>
                  <a:cs typeface="Times New Roman" pitchFamily="18" charset="0"/>
                </a:rPr>
                <a:t>This project has been funded with support from the European Commission. This publication reflects the views only of the authors, and the Commission cannot be held responsible for any use, which may </a:t>
              </a:r>
            </a:p>
            <a:p>
              <a:pPr algn="just"/>
              <a:r>
                <a:rPr lang="en-US" altLang="en-US" sz="800">
                  <a:solidFill>
                    <a:srgbClr val="171613"/>
                  </a:solidFill>
                  <a:latin typeface="Calibri" pitchFamily="34" charset="0"/>
                  <a:ea typeface="MS Mincho" pitchFamily="49" charset="-128"/>
                  <a:cs typeface="Times New Roman" pitchFamily="18" charset="0"/>
                </a:rPr>
                <a:t>     be made of the information contained therein. </a:t>
              </a:r>
              <a:endParaRPr lang="en-US" altLang="en-US" sz="2000">
                <a:solidFill>
                  <a:srgbClr val="171613"/>
                </a:solidFill>
                <a:latin typeface="Century Gothic" pitchFamily="34" charset="0"/>
                <a:ea typeface="MS Mincho" pitchFamily="49" charset="-128"/>
                <a:cs typeface="Times New Roman" pitchFamily="18" charset="0"/>
              </a:endParaRPr>
            </a:p>
            <a:p>
              <a:pPr algn="just"/>
              <a:r>
                <a:rPr lang="en-US" altLang="en-US" sz="800">
                  <a:solidFill>
                    <a:srgbClr val="171613"/>
                  </a:solidFill>
                  <a:latin typeface="Calibri" pitchFamily="34" charset="0"/>
                  <a:ea typeface="MS Mincho" pitchFamily="49" charset="-128"/>
                  <a:cs typeface="Times New Roman" pitchFamily="18" charset="0"/>
                </a:rPr>
                <a:t> </a:t>
              </a:r>
              <a:endParaRPr lang="en-US" altLang="en-US" sz="2000">
                <a:solidFill>
                  <a:srgbClr val="171613"/>
                </a:solidFill>
                <a:latin typeface="Century Gothic" pitchFamily="34" charset="0"/>
                <a:ea typeface="MS Mincho" pitchFamily="49" charset="-128"/>
                <a:cs typeface="Times New Roman" pitchFamily="18" charset="0"/>
              </a:endParaRPr>
            </a:p>
            <a:p>
              <a:pPr algn="ctr"/>
              <a:r>
                <a:rPr lang="en-US" altLang="en-US" sz="800">
                  <a:solidFill>
                    <a:srgbClr val="171613"/>
                  </a:solidFill>
                  <a:latin typeface="Calibri" pitchFamily="34" charset="0"/>
                  <a:ea typeface="MS Mincho" pitchFamily="49" charset="-128"/>
                  <a:cs typeface="PF Square Sans Pro Medium"/>
                </a:rPr>
                <a:t>ERASMUS+ </a:t>
              </a:r>
            </a:p>
            <a:p>
              <a:pPr algn="ctr"/>
              <a:r>
                <a:rPr lang="en-US" altLang="en-US" sz="800">
                  <a:solidFill>
                    <a:srgbClr val="171613"/>
                  </a:solidFill>
                  <a:latin typeface="Calibri" pitchFamily="34" charset="0"/>
                  <a:ea typeface="MS Mincho" pitchFamily="49" charset="-128"/>
                  <a:cs typeface="PF Square Sans Pro Medium"/>
                </a:rPr>
                <a:t>KA2  STRATEGIC  PARTNERSHIP  ADULT  EDUCATION </a:t>
              </a:r>
              <a:endParaRPr lang="en-US" altLang="en-US" sz="2000">
                <a:solidFill>
                  <a:srgbClr val="171613"/>
                </a:solidFill>
                <a:latin typeface="Century Gothic" pitchFamily="34" charset="0"/>
                <a:ea typeface="MS Mincho" pitchFamily="49" charset="-128"/>
                <a:cs typeface="Times New Roman" pitchFamily="18" charset="0"/>
              </a:endParaRPr>
            </a:p>
            <a:p>
              <a:pPr algn="ctr"/>
              <a:r>
                <a:rPr lang="en-US" altLang="en-US" sz="800">
                  <a:solidFill>
                    <a:srgbClr val="171613"/>
                  </a:solidFill>
                  <a:latin typeface="Calibri" pitchFamily="34" charset="0"/>
                  <a:ea typeface="MS Mincho" pitchFamily="49" charset="-128"/>
                  <a:cs typeface="PF Square Sans Pro Medium"/>
                </a:rPr>
                <a:t>PROJECT NO. 2015-1-EL01-KA204-014085</a:t>
              </a:r>
              <a:endParaRPr lang="en-US" altLang="en-US" sz="2000">
                <a:solidFill>
                  <a:srgbClr val="171613"/>
                </a:solidFill>
                <a:latin typeface="Century Gothic" pitchFamily="34" charset="0"/>
                <a:ea typeface="MS Mincho" pitchFamily="49" charset="-128"/>
                <a:cs typeface="Times New Roman" pitchFamily="18" charset="0"/>
              </a:endParaRPr>
            </a:p>
          </p:txBody>
        </p:sp>
      </p:grpSp>
      <p:pic>
        <p:nvPicPr>
          <p:cNvPr id="9" name="Picture 2" descr="Έμβλημα Πολυτεχνείου Κρήτης"/>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7011" y="2120573"/>
            <a:ext cx="1310824" cy="6445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www.cancer-id.eu/uploads/RTEmagicC_Logo_01.jpg"/>
          <p:cNvPicPr>
            <a:picLocks noChangeAspect="1" noChangeArrowheads="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7011" y="233665"/>
            <a:ext cx="1475534" cy="57054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http://www.cds.co.uk/wp-content/uploads/2013/04/MU-LOGO-sm.jpg"/>
          <p:cNvPicPr>
            <a:picLocks noChangeAspect="1" noChangeArrowheads="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93908" y="1008769"/>
            <a:ext cx="1094112" cy="39075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http://interedlamias.gr/attachments/Image/neapolis-university-paphos.jpg?template=generic"/>
          <p:cNvPicPr>
            <a:picLocks noChangeAspect="1" noChangeArrowheads="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55087" y="971608"/>
            <a:ext cx="1005117" cy="42872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https://encrypted-tbn0.gstatic.com/images?q=tbn:ANd9GcTr9Da87NUL0cYkRbBAVghpa5H9BTe1Na13cuQo8zfDb1IjvccRJw"/>
          <p:cNvPicPr>
            <a:picLocks noChangeAspect="1" noChangeArrowheads="1"/>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162109" y="222345"/>
            <a:ext cx="593628" cy="57242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http://www.repubblicadeglistagisti.it/static/uploads/articoli/ottobre_2011/fondazione_flaminia_jpg_versions/small_fondazione_flaminia.jpg"/>
          <p:cNvPicPr>
            <a:picLocks noChangeAspect="1" noChangeArrowheads="1"/>
          </p:cNvPicPr>
          <p:nvPr/>
        </p:nvPicPr>
        <p:blipFill>
          <a:blip r:embed="rId9"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158899" y="2168277"/>
            <a:ext cx="596838" cy="596838"/>
          </a:xfrm>
          <a:prstGeom prst="rect">
            <a:avLst/>
          </a:prstGeom>
          <a:noFill/>
          <a:extLst>
            <a:ext uri="{909E8E84-426E-40DD-AFC4-6F175D3DCCD1}">
              <a14:hiddenFill xmlns:a14="http://schemas.microsoft.com/office/drawing/2010/main">
                <a:solidFill>
                  <a:srgbClr val="FFFFFF"/>
                </a:solidFill>
              </a14:hiddenFill>
            </a:ext>
          </a:extLst>
        </p:spPr>
      </p:pic>
      <p:pic>
        <p:nvPicPr>
          <p:cNvPr id="16" name="Εικόνα 5"/>
          <p:cNvPicPr>
            <a:picLocks noChangeAspect="1"/>
          </p:cNvPicPr>
          <p:nvPr/>
        </p:nvPicPr>
        <p:blipFill>
          <a:blip r:embed="rId10">
            <a:duotone>
              <a:schemeClr val="accent1">
                <a:shade val="45000"/>
                <a:satMod val="135000"/>
              </a:schemeClr>
              <a:prstClr val="white"/>
            </a:duotone>
          </a:blip>
          <a:stretch>
            <a:fillRect/>
          </a:stretch>
        </p:blipFill>
        <p:spPr>
          <a:xfrm>
            <a:off x="567011" y="1597457"/>
            <a:ext cx="2178842" cy="381297"/>
          </a:xfrm>
          <a:prstGeom prst="rect">
            <a:avLst/>
          </a:prstGeom>
        </p:spPr>
      </p:pic>
      <p:cxnSp>
        <p:nvCxnSpPr>
          <p:cNvPr id="17" name="Straight Connector 16"/>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952750" y="0"/>
            <a:ext cx="1588"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9" name="TextBox 1"/>
          <p:cNvSpPr txBox="1">
            <a:spLocks noChangeArrowheads="1"/>
          </p:cNvSpPr>
          <p:nvPr/>
        </p:nvSpPr>
        <p:spPr bwMode="auto">
          <a:xfrm>
            <a:off x="3821113" y="527050"/>
            <a:ext cx="3725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1200" b="1" dirty="0">
                <a:solidFill>
                  <a:schemeClr val="tx1">
                    <a:lumMod val="65000"/>
                  </a:schemeClr>
                </a:solidFill>
                <a:latin typeface="Century Gothic" panose="020B0502020202020204" pitchFamily="34" charset="0"/>
              </a:rPr>
              <a:t>Πολιτιστική Κληρονομιά και Βιώσιμη Ανάπτυξη</a:t>
            </a:r>
            <a:endParaRPr lang="en-US" altLang="en-US" sz="1200" b="1" dirty="0">
              <a:solidFill>
                <a:schemeClr val="tx1">
                  <a:lumMod val="65000"/>
                </a:schemeClr>
              </a:solidFill>
              <a:latin typeface="Century Gothic" panose="020B0502020202020204" pitchFamily="34" charset="0"/>
            </a:endParaRPr>
          </a:p>
          <a:p>
            <a:pPr eaLnBrk="1" hangingPunct="1">
              <a:defRPr/>
            </a:pPr>
            <a:r>
              <a:rPr lang="el-GR" altLang="en-US" sz="1200" b="1" dirty="0">
                <a:solidFill>
                  <a:schemeClr val="tx1">
                    <a:lumMod val="65000"/>
                  </a:schemeClr>
                </a:solidFill>
                <a:latin typeface="Century Gothic" panose="020B0502020202020204" pitchFamily="34" charset="0"/>
              </a:rPr>
              <a:t>Εγχειρίδιο Εκπαιδευτή</a:t>
            </a:r>
            <a:endParaRPr lang="en-US" altLang="en-US" sz="1200" b="1" dirty="0">
              <a:solidFill>
                <a:schemeClr val="tx1">
                  <a:lumMod val="65000"/>
                </a:schemeClr>
              </a:solidFill>
              <a:latin typeface="Century Gothic" panose="020B0502020202020204" pitchFamily="34" charset="0"/>
            </a:endParaRPr>
          </a:p>
        </p:txBody>
      </p:sp>
      <p:sp>
        <p:nvSpPr>
          <p:cNvPr id="20" name="TextBox 1"/>
          <p:cNvSpPr txBox="1">
            <a:spLocks noChangeArrowheads="1"/>
          </p:cNvSpPr>
          <p:nvPr/>
        </p:nvSpPr>
        <p:spPr bwMode="auto">
          <a:xfrm>
            <a:off x="3821113" y="1204913"/>
            <a:ext cx="36086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1200" b="1" dirty="0" smtClean="0">
                <a:solidFill>
                  <a:schemeClr val="bg2">
                    <a:lumMod val="10000"/>
                  </a:schemeClr>
                </a:solidFill>
                <a:latin typeface="Century Gothic" panose="020B0502020202020204" pitchFamily="34" charset="0"/>
              </a:rPr>
              <a:t>ΕΝΟΤΗΤΑ</a:t>
            </a:r>
            <a:r>
              <a:rPr lang="en-US" altLang="en-US" sz="1200" b="1" dirty="0" smtClean="0">
                <a:solidFill>
                  <a:schemeClr val="bg2">
                    <a:lumMod val="10000"/>
                  </a:schemeClr>
                </a:solidFill>
                <a:latin typeface="Century Gothic" panose="020B0502020202020204" pitchFamily="34" charset="0"/>
              </a:rPr>
              <a:t> 2</a:t>
            </a:r>
          </a:p>
          <a:p>
            <a:pPr eaLnBrk="1" hangingPunct="1">
              <a:defRPr/>
            </a:pPr>
            <a:r>
              <a:rPr lang="el-GR" altLang="en-US" sz="1200" b="1" dirty="0">
                <a:solidFill>
                  <a:schemeClr val="bg2">
                    <a:lumMod val="10000"/>
                  </a:schemeClr>
                </a:solidFill>
                <a:latin typeface="Century Gothic" panose="020B0502020202020204" pitchFamily="34" charset="0"/>
              </a:rPr>
              <a:t>Το Κοινωνικό Κεφάλαιο </a:t>
            </a:r>
            <a:r>
              <a:rPr lang="en-US" altLang="en-US" sz="1200" b="1" dirty="0" smtClean="0">
                <a:solidFill>
                  <a:schemeClr val="bg2">
                    <a:lumMod val="10000"/>
                  </a:schemeClr>
                </a:solidFill>
                <a:latin typeface="Century Gothic" panose="020B0502020202020204" pitchFamily="34" charset="0"/>
              </a:rPr>
              <a:t>&amp;</a:t>
            </a:r>
            <a:r>
              <a:rPr lang="el-GR" altLang="en-US" sz="1200" b="1" dirty="0" smtClean="0">
                <a:solidFill>
                  <a:schemeClr val="bg2">
                    <a:lumMod val="10000"/>
                  </a:schemeClr>
                </a:solidFill>
                <a:latin typeface="Century Gothic" panose="020B0502020202020204" pitchFamily="34" charset="0"/>
              </a:rPr>
              <a:t> </a:t>
            </a:r>
            <a:r>
              <a:rPr lang="el-GR" altLang="en-US" sz="1200" b="1" dirty="0">
                <a:solidFill>
                  <a:schemeClr val="bg2">
                    <a:lumMod val="10000"/>
                  </a:schemeClr>
                </a:solidFill>
                <a:latin typeface="Century Gothic" panose="020B0502020202020204" pitchFamily="34" charset="0"/>
              </a:rPr>
              <a:t>η Διεθνής Εμπειρία</a:t>
            </a:r>
          </a:p>
          <a:p>
            <a:pPr eaLnBrk="1" hangingPunct="1">
              <a:defRPr/>
            </a:pPr>
            <a:r>
              <a:rPr lang="el-GR" altLang="en-US" sz="1200" b="1" dirty="0">
                <a:solidFill>
                  <a:schemeClr val="bg2">
                    <a:lumMod val="10000"/>
                  </a:schemeClr>
                </a:solidFill>
                <a:latin typeface="Century Gothic" panose="020B0502020202020204" pitchFamily="34" charset="0"/>
              </a:rPr>
              <a:t>στην Πολιτιστική Κληρονομιά</a:t>
            </a:r>
            <a:endParaRPr lang="en-US" altLang="en-US" sz="1200" b="1" dirty="0">
              <a:solidFill>
                <a:schemeClr val="bg2">
                  <a:lumMod val="10000"/>
                </a:schemeClr>
              </a:solidFill>
              <a:latin typeface="Century Gothic" panose="020B0502020202020204" pitchFamily="34" charset="0"/>
            </a:endParaRPr>
          </a:p>
        </p:txBody>
      </p:sp>
      <p:sp>
        <p:nvSpPr>
          <p:cNvPr id="21" name="TextBox 16"/>
          <p:cNvSpPr txBox="1">
            <a:spLocks noChangeArrowheads="1"/>
          </p:cNvSpPr>
          <p:nvPr/>
        </p:nvSpPr>
        <p:spPr bwMode="auto">
          <a:xfrm>
            <a:off x="3821113" y="2044285"/>
            <a:ext cx="4479925"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1200" b="1" dirty="0" smtClean="0">
                <a:solidFill>
                  <a:schemeClr val="bg2">
                    <a:lumMod val="10000"/>
                  </a:schemeClr>
                </a:solidFill>
                <a:latin typeface="Century Gothic" panose="020B0502020202020204" pitchFamily="34" charset="0"/>
              </a:rPr>
              <a:t>ΣΥΝΑΝΤΗΣΗ</a:t>
            </a:r>
            <a:r>
              <a:rPr lang="en-US" altLang="en-US" sz="1200" b="1" dirty="0" smtClean="0">
                <a:solidFill>
                  <a:schemeClr val="bg2">
                    <a:lumMod val="10000"/>
                  </a:schemeClr>
                </a:solidFill>
                <a:latin typeface="Century Gothic" panose="020B0502020202020204" pitchFamily="34" charset="0"/>
              </a:rPr>
              <a:t> 3</a:t>
            </a:r>
          </a:p>
          <a:p>
            <a:pPr eaLnBrk="1" hangingPunct="1">
              <a:defRPr/>
            </a:pPr>
            <a:r>
              <a:rPr lang="el-GR" altLang="en-US" b="1" dirty="0">
                <a:solidFill>
                  <a:schemeClr val="bg2">
                    <a:lumMod val="10000"/>
                  </a:schemeClr>
                </a:solidFill>
                <a:latin typeface="Century Gothic" panose="020B0502020202020204" pitchFamily="34" charset="0"/>
              </a:rPr>
              <a:t>Πολιτιστική νοημοσύνη και κοινωνικό κεφάλαιο για την οικοδόμηση, διατήρηση και εμπορευματοποίηση της πολιτιστικής κληρονομιάς: Ανάπτυξη </a:t>
            </a:r>
            <a:r>
              <a:rPr lang="el-GR" altLang="en-US" b="1" dirty="0" smtClean="0">
                <a:solidFill>
                  <a:schemeClr val="bg2">
                    <a:lumMod val="10000"/>
                  </a:schemeClr>
                </a:solidFill>
                <a:latin typeface="Century Gothic" panose="020B0502020202020204" pitchFamily="34" charset="0"/>
              </a:rPr>
              <a:t>πλαισίου</a:t>
            </a:r>
            <a:endParaRPr lang="en-US" altLang="en-US" sz="800" b="1" dirty="0">
              <a:solidFill>
                <a:schemeClr val="bg2">
                  <a:lumMod val="10000"/>
                </a:schemeClr>
              </a:solidFill>
              <a:latin typeface="Century Gothic" panose="020B0502020202020204" pitchFamily="34" charset="0"/>
            </a:endParaRPr>
          </a:p>
        </p:txBody>
      </p:sp>
      <p:sp>
        <p:nvSpPr>
          <p:cNvPr id="22" name="TextBox 16"/>
          <p:cNvSpPr txBox="1">
            <a:spLocks noChangeArrowheads="1"/>
          </p:cNvSpPr>
          <p:nvPr/>
        </p:nvSpPr>
        <p:spPr bwMode="auto">
          <a:xfrm>
            <a:off x="3821113" y="5184775"/>
            <a:ext cx="4479925"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1000" dirty="0">
                <a:solidFill>
                  <a:schemeClr val="bg2">
                    <a:lumMod val="10000"/>
                  </a:schemeClr>
                </a:solidFill>
                <a:latin typeface="Century Gothic" panose="020B0502020202020204" pitchFamily="34" charset="0"/>
              </a:rPr>
              <a:t>Επιμέλεια</a:t>
            </a:r>
            <a:r>
              <a:rPr lang="en-US" altLang="en-US" sz="1000" dirty="0">
                <a:solidFill>
                  <a:schemeClr val="bg2">
                    <a:lumMod val="10000"/>
                  </a:schemeClr>
                </a:solidFill>
                <a:latin typeface="Century Gothic" panose="020B0502020202020204" pitchFamily="34" charset="0"/>
              </a:rPr>
              <a:t>:</a:t>
            </a:r>
          </a:p>
          <a:p>
            <a:pPr eaLnBrk="1" hangingPunct="1">
              <a:defRPr/>
            </a:pPr>
            <a:endParaRPr lang="en-US" altLang="en-US" sz="1200" b="1" dirty="0" smtClean="0">
              <a:solidFill>
                <a:schemeClr val="bg2">
                  <a:lumMod val="10000"/>
                </a:schemeClr>
              </a:solidFill>
              <a:latin typeface="Century Gothic" panose="020B0502020202020204" pitchFamily="34" charset="0"/>
            </a:endParaRPr>
          </a:p>
          <a:p>
            <a:pPr eaLnBrk="1" hangingPunct="1">
              <a:defRPr/>
            </a:pPr>
            <a:r>
              <a:rPr lang="en-US" altLang="en-US" sz="1200" b="1" dirty="0" smtClean="0">
                <a:solidFill>
                  <a:schemeClr val="bg2">
                    <a:lumMod val="10000"/>
                  </a:schemeClr>
                </a:solidFill>
                <a:latin typeface="Century Gothic" panose="020B0502020202020204" pitchFamily="34" charset="0"/>
              </a:rPr>
              <a:t>Simon Best, </a:t>
            </a:r>
            <a:endParaRPr lang="en-US" altLang="en-US" sz="1200" dirty="0">
              <a:solidFill>
                <a:schemeClr val="bg2">
                  <a:lumMod val="10000"/>
                </a:schemeClr>
              </a:solidFill>
              <a:latin typeface="Century Gothic" panose="020B0502020202020204" pitchFamily="34" charset="0"/>
            </a:endParaRPr>
          </a:p>
          <a:p>
            <a:pPr eaLnBrk="1" hangingPunct="1">
              <a:defRPr/>
            </a:pPr>
            <a:r>
              <a:rPr lang="en-US" altLang="en-US" sz="1000" dirty="0" smtClean="0">
                <a:solidFill>
                  <a:schemeClr val="bg2">
                    <a:lumMod val="10000"/>
                  </a:schemeClr>
                </a:solidFill>
                <a:latin typeface="Century Gothic" panose="020B0502020202020204" pitchFamily="34" charset="0"/>
              </a:rPr>
              <a:t>Senior Lecturer in Management, Business School </a:t>
            </a:r>
          </a:p>
          <a:p>
            <a:pPr eaLnBrk="1" hangingPunct="1">
              <a:defRPr/>
            </a:pPr>
            <a:r>
              <a:rPr lang="en-US" altLang="en-US" sz="1000" dirty="0" smtClean="0">
                <a:solidFill>
                  <a:schemeClr val="bg2">
                    <a:lumMod val="10000"/>
                  </a:schemeClr>
                </a:solidFill>
                <a:latin typeface="Century Gothic" panose="020B0502020202020204" pitchFamily="34" charset="0"/>
              </a:rPr>
              <a:t>Middlesex University London </a:t>
            </a:r>
            <a:endParaRPr lang="en-US" altLang="en-US" sz="1000" dirty="0">
              <a:solidFill>
                <a:schemeClr val="bg2">
                  <a:lumMod val="10000"/>
                </a:schemeClr>
              </a:solidFill>
              <a:latin typeface="Century Gothic" panose="020B0502020202020204" pitchFamily="34" charset="0"/>
            </a:endParaRPr>
          </a:p>
          <a:p>
            <a:pPr eaLnBrk="1" hangingPunct="1">
              <a:defRPr/>
            </a:pPr>
            <a:r>
              <a:rPr lang="en-US" altLang="en-US" sz="1000" dirty="0" smtClean="0">
                <a:solidFill>
                  <a:schemeClr val="bg2">
                    <a:lumMod val="10000"/>
                  </a:schemeClr>
                </a:solidFill>
                <a:latin typeface="Century Gothic" panose="020B0502020202020204" pitchFamily="34" charset="0"/>
              </a:rPr>
              <a:t>      </a:t>
            </a:r>
          </a:p>
          <a:p>
            <a:pPr eaLnBrk="1" hangingPunct="1">
              <a:defRPr/>
            </a:pPr>
            <a:endParaRPr lang="en-US" altLang="en-US" sz="1000" dirty="0" smtClean="0">
              <a:solidFill>
                <a:schemeClr val="bg2">
                  <a:lumMod val="10000"/>
                </a:schemeClr>
              </a:solidFill>
              <a:latin typeface="Century Gothic" panose="020B0502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3"/>
          <p:cNvSpPr txBox="1">
            <a:spLocks noChangeArrowheads="1"/>
          </p:cNvSpPr>
          <p:nvPr/>
        </p:nvSpPr>
        <p:spPr bwMode="auto">
          <a:xfrm>
            <a:off x="442914" y="44104"/>
            <a:ext cx="6732492"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sz="2000" b="1" dirty="0" smtClean="0">
                <a:solidFill>
                  <a:schemeClr val="tx2"/>
                </a:solidFill>
              </a:rPr>
              <a:t>Οικοδομώντας, Διατηρώντας και Εμπορευματοποιώντας την</a:t>
            </a:r>
          </a:p>
          <a:p>
            <a:pPr eaLnBrk="1" hangingPunct="1"/>
            <a:r>
              <a:rPr lang="el-GR" sz="2000" b="1" dirty="0" smtClean="0">
                <a:solidFill>
                  <a:schemeClr val="tx2"/>
                </a:solidFill>
              </a:rPr>
              <a:t>Πολιτιστική Κληρονομιά</a:t>
            </a:r>
            <a:endParaRPr lang="en-US" altLang="en-US" sz="2000" b="1" dirty="0">
              <a:solidFill>
                <a:schemeClr val="tx2"/>
              </a:solidFill>
              <a:latin typeface="Century Gothic" pitchFamily="34" charset="0"/>
            </a:endParaRPr>
          </a:p>
        </p:txBody>
      </p:sp>
      <p:cxnSp>
        <p:nvCxnSpPr>
          <p:cNvPr id="17" name="Straight Connector 16"/>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5364" name="TextBox 3"/>
          <p:cNvSpPr txBox="1">
            <a:spLocks noChangeArrowheads="1"/>
          </p:cNvSpPr>
          <p:nvPr/>
        </p:nvSpPr>
        <p:spPr bwMode="auto">
          <a:xfrm>
            <a:off x="-3175" y="209550"/>
            <a:ext cx="431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dirty="0">
                <a:latin typeface="Century Gothic" pitchFamily="34" charset="0"/>
              </a:rPr>
              <a:t>T.5</a:t>
            </a:r>
            <a:endParaRPr lang="en-US" altLang="en-US" sz="1400" dirty="0">
              <a:latin typeface="Century Gothic" pitchFamily="34" charset="0"/>
            </a:endParaRPr>
          </a:p>
        </p:txBody>
      </p:sp>
      <p:grpSp>
        <p:nvGrpSpPr>
          <p:cNvPr id="15365" name="Group 5"/>
          <p:cNvGrpSpPr>
            <a:grpSpLocks/>
          </p:cNvGrpSpPr>
          <p:nvPr/>
        </p:nvGrpSpPr>
        <p:grpSpPr bwMode="auto">
          <a:xfrm>
            <a:off x="5883275" y="-3175"/>
            <a:ext cx="3260725" cy="731838"/>
            <a:chOff x="6660575" y="-3177"/>
            <a:chExt cx="2483425" cy="560390"/>
          </a:xfrm>
        </p:grpSpPr>
        <p:pic>
          <p:nvPicPr>
            <p:cNvPr id="15368" name="Εικόνα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9" name="Εικόνα 12"/>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0" name="Εικόνα 13"/>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1" name="Εικόνα 13"/>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p:cNvCxnSpPr/>
          <p:nvPr/>
        </p:nvCxnSpPr>
        <p:spPr>
          <a:xfrm>
            <a:off x="-412844"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5367" name="TextBox 3"/>
          <p:cNvSpPr txBox="1">
            <a:spLocks noChangeArrowheads="1"/>
          </p:cNvSpPr>
          <p:nvPr/>
        </p:nvSpPr>
        <p:spPr bwMode="auto">
          <a:xfrm>
            <a:off x="1220512" y="1625600"/>
            <a:ext cx="6950075" cy="3385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altLang="en-US" sz="2800" b="1" dirty="0" smtClean="0">
                <a:solidFill>
                  <a:srgbClr val="171613"/>
                </a:solidFill>
                <a:latin typeface="Century Gothic" pitchFamily="34" charset="0"/>
              </a:rPr>
              <a:t>Πώς να χρησιμοποιήσετε τους τέσσερις παράγοντες</a:t>
            </a:r>
            <a:endParaRPr lang="en-US" altLang="en-US" sz="2800" b="1" dirty="0">
              <a:solidFill>
                <a:srgbClr val="171613"/>
              </a:solidFill>
              <a:latin typeface="Century Gothic" pitchFamily="34" charset="0"/>
            </a:endParaRPr>
          </a:p>
          <a:p>
            <a:pPr eaLnBrk="1" hangingPunct="1"/>
            <a:endParaRPr lang="en-US" altLang="en-US" sz="2800" b="1" dirty="0">
              <a:solidFill>
                <a:srgbClr val="171613"/>
              </a:solidFill>
              <a:latin typeface="Century Gothic" pitchFamily="34" charset="0"/>
            </a:endParaRPr>
          </a:p>
          <a:p>
            <a:pPr marL="457200" indent="-457200" eaLnBrk="1" hangingPunct="1">
              <a:buFont typeface="Arial" panose="020B0604020202020204" pitchFamily="34" charset="0"/>
              <a:buChar char="•"/>
            </a:pPr>
            <a:r>
              <a:rPr lang="el-GR" sz="2800" dirty="0">
                <a:solidFill>
                  <a:schemeClr val="tx2"/>
                </a:solidFill>
                <a:latin typeface="Century Gothic" panose="020B0502020202020204" pitchFamily="34" charset="0"/>
              </a:rPr>
              <a:t>Η οικονομική </a:t>
            </a:r>
            <a:r>
              <a:rPr lang="el-GR" sz="2800" dirty="0" smtClean="0">
                <a:solidFill>
                  <a:schemeClr val="tx2"/>
                </a:solidFill>
                <a:latin typeface="Century Gothic" panose="020B0502020202020204" pitchFamily="34" charset="0"/>
              </a:rPr>
              <a:t>αξία</a:t>
            </a:r>
            <a:endParaRPr lang="en-US" altLang="en-US" sz="2800" dirty="0">
              <a:solidFill>
                <a:srgbClr val="171613"/>
              </a:solidFill>
              <a:latin typeface="Century Gothic" pitchFamily="34" charset="0"/>
            </a:endParaRPr>
          </a:p>
          <a:p>
            <a:pPr marL="457200" indent="-457200" eaLnBrk="1" hangingPunct="1">
              <a:buFont typeface="Arial" panose="020B0604020202020204" pitchFamily="34" charset="0"/>
              <a:buChar char="•"/>
            </a:pPr>
            <a:r>
              <a:rPr lang="el-GR" sz="2800" dirty="0">
                <a:solidFill>
                  <a:schemeClr val="tx2"/>
                </a:solidFill>
                <a:latin typeface="Century Gothic" panose="020B0502020202020204" pitchFamily="34" charset="0"/>
              </a:rPr>
              <a:t>Κοινωνική αξία και </a:t>
            </a:r>
            <a:r>
              <a:rPr lang="el-GR" sz="2800" dirty="0" smtClean="0">
                <a:solidFill>
                  <a:schemeClr val="tx2"/>
                </a:solidFill>
                <a:latin typeface="Century Gothic" panose="020B0502020202020204" pitchFamily="34" charset="0"/>
              </a:rPr>
              <a:t>κύρος</a:t>
            </a:r>
            <a:endParaRPr lang="en-US" altLang="en-US" sz="2800" dirty="0">
              <a:solidFill>
                <a:srgbClr val="171613"/>
              </a:solidFill>
              <a:latin typeface="Century Gothic" pitchFamily="34" charset="0"/>
            </a:endParaRPr>
          </a:p>
          <a:p>
            <a:pPr marL="457200" indent="-457200" eaLnBrk="1" hangingPunct="1">
              <a:buFont typeface="Arial" panose="020B0604020202020204" pitchFamily="34" charset="0"/>
              <a:buChar char="•"/>
            </a:pPr>
            <a:r>
              <a:rPr lang="el-GR" altLang="en-US" sz="2800" dirty="0" smtClean="0">
                <a:solidFill>
                  <a:srgbClr val="171613"/>
                </a:solidFill>
                <a:latin typeface="Century Gothic" pitchFamily="34" charset="0"/>
              </a:rPr>
              <a:t>Αποδοχή νέων ιδεών</a:t>
            </a:r>
            <a:endParaRPr lang="en-US" altLang="en-US" sz="2800" dirty="0">
              <a:solidFill>
                <a:srgbClr val="171613"/>
              </a:solidFill>
              <a:latin typeface="Century Gothic" pitchFamily="34" charset="0"/>
            </a:endParaRPr>
          </a:p>
          <a:p>
            <a:pPr marL="457200" indent="-457200" eaLnBrk="1" hangingPunct="1">
              <a:buFont typeface="Arial" panose="020B0604020202020204" pitchFamily="34" charset="0"/>
              <a:buChar char="•"/>
            </a:pPr>
            <a:r>
              <a:rPr lang="el-GR" altLang="en-US" sz="2800" dirty="0" smtClean="0">
                <a:solidFill>
                  <a:srgbClr val="171613"/>
                </a:solidFill>
                <a:latin typeface="Century Gothic" pitchFamily="34" charset="0"/>
              </a:rPr>
              <a:t>Κατεστημένα συμφέροντα</a:t>
            </a:r>
            <a:endParaRPr lang="en-US" altLang="en-US" sz="2800" dirty="0">
              <a:solidFill>
                <a:srgbClr val="171613"/>
              </a:solidFill>
              <a:latin typeface="Century Gothic" pitchFamily="34" charset="0"/>
            </a:endParaRPr>
          </a:p>
          <a:p>
            <a:pPr eaLnBrk="1" hangingPunct="1"/>
            <a:endParaRPr lang="en-US" altLang="en-US" b="1" i="1" dirty="0">
              <a:solidFill>
                <a:srgbClr val="171613"/>
              </a:solidFill>
              <a:latin typeface="Century Gothic"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3"/>
          <p:cNvSpPr txBox="1">
            <a:spLocks noChangeArrowheads="1"/>
          </p:cNvSpPr>
          <p:nvPr/>
        </p:nvSpPr>
        <p:spPr bwMode="auto">
          <a:xfrm>
            <a:off x="428625" y="168638"/>
            <a:ext cx="34448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l-GR" sz="2000" b="1" dirty="0" smtClean="0">
                <a:solidFill>
                  <a:schemeClr val="tx2"/>
                </a:solidFill>
              </a:rPr>
              <a:t>Κοινωνικό Κεφάλαιο</a:t>
            </a:r>
            <a:endParaRPr lang="en-US" altLang="en-US" sz="2000" b="1" dirty="0">
              <a:solidFill>
                <a:schemeClr val="tx2"/>
              </a:solidFill>
              <a:latin typeface="Century Gothic" pitchFamily="34" charset="0"/>
            </a:endParaRPr>
          </a:p>
        </p:txBody>
      </p:sp>
      <p:cxnSp>
        <p:nvCxnSpPr>
          <p:cNvPr id="4" name="Straight Connector 3"/>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0" y="0"/>
            <a:ext cx="341313"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endParaRPr lang="en-US" altLang="en-US">
              <a:solidFill>
                <a:srgbClr val="FFFFFF"/>
              </a:solidFill>
              <a:latin typeface="Century Schoolbook" pitchFamily="18" charset="0"/>
            </a:endParaRPr>
          </a:p>
        </p:txBody>
      </p:sp>
      <p:sp>
        <p:nvSpPr>
          <p:cNvPr id="11269" name="TextBox 3"/>
          <p:cNvSpPr txBox="1">
            <a:spLocks noChangeArrowheads="1"/>
          </p:cNvSpPr>
          <p:nvPr/>
        </p:nvSpPr>
        <p:spPr bwMode="auto">
          <a:xfrm>
            <a:off x="-55563" y="217488"/>
            <a:ext cx="4968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dirty="0">
                <a:latin typeface="Century Gothic" pitchFamily="34" charset="0"/>
              </a:rPr>
              <a:t>A.4</a:t>
            </a:r>
            <a:endParaRPr lang="en-US" altLang="en-US" sz="1400" dirty="0">
              <a:latin typeface="Century Gothic" pitchFamily="34" charset="0"/>
            </a:endParaRPr>
          </a:p>
        </p:txBody>
      </p:sp>
      <p:grpSp>
        <p:nvGrpSpPr>
          <p:cNvPr id="11270" name="Group 8"/>
          <p:cNvGrpSpPr>
            <a:grpSpLocks/>
          </p:cNvGrpSpPr>
          <p:nvPr/>
        </p:nvGrpSpPr>
        <p:grpSpPr bwMode="auto">
          <a:xfrm>
            <a:off x="5883275" y="-3175"/>
            <a:ext cx="3260725" cy="731838"/>
            <a:chOff x="6660575" y="-3177"/>
            <a:chExt cx="2483425" cy="560390"/>
          </a:xfrm>
        </p:grpSpPr>
        <p:pic>
          <p:nvPicPr>
            <p:cNvPr id="11273" name="Εικόνα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Εικόνα 12"/>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Εικόνα 13"/>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Εικόνα 13"/>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 name="Straight Connector 7"/>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1272" name="TextBox 3"/>
          <p:cNvSpPr txBox="1">
            <a:spLocks noChangeArrowheads="1"/>
          </p:cNvSpPr>
          <p:nvPr/>
        </p:nvSpPr>
        <p:spPr bwMode="auto">
          <a:xfrm>
            <a:off x="1438275" y="1858963"/>
            <a:ext cx="6950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sz="3600" b="1" dirty="0" smtClean="0">
                <a:solidFill>
                  <a:schemeClr val="tx2"/>
                </a:solidFill>
                <a:latin typeface="Century Gothic" panose="020B0502020202020204" pitchFamily="34" charset="0"/>
              </a:rPr>
              <a:t>Συζήτηση και ερωτήσεις</a:t>
            </a:r>
            <a:endParaRPr lang="en-US" altLang="en-US" sz="3600" b="1" i="1" dirty="0">
              <a:solidFill>
                <a:schemeClr val="tx2"/>
              </a:solidFill>
              <a:latin typeface="Century Gothic" pitchFamily="34" charset="0"/>
            </a:endParaRPr>
          </a:p>
        </p:txBody>
      </p:sp>
    </p:spTree>
    <p:extLst>
      <p:ext uri="{BB962C8B-B14F-4D97-AF65-F5344CB8AC3E}">
        <p14:creationId xmlns:p14="http://schemas.microsoft.com/office/powerpoint/2010/main" val="4256448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6"/>
          <p:cNvGrpSpPr>
            <a:grpSpLocks/>
          </p:cNvGrpSpPr>
          <p:nvPr/>
        </p:nvGrpSpPr>
        <p:grpSpPr bwMode="auto">
          <a:xfrm>
            <a:off x="452438" y="3733800"/>
            <a:ext cx="2400300" cy="3046413"/>
            <a:chOff x="1873247" y="2923381"/>
            <a:chExt cx="2400302" cy="3046988"/>
          </a:xfrm>
        </p:grpSpPr>
        <p:pic>
          <p:nvPicPr>
            <p:cNvPr id="7184" name="Picture 4" descr="CulturalHeritage_V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7548" y="3247457"/>
              <a:ext cx="2178844" cy="1402598"/>
            </a:xfrm>
            <a:prstGeom prst="rect">
              <a:avLst/>
            </a:prstGeom>
            <a:solidFill>
              <a:schemeClr val="bg1"/>
            </a:solidFill>
            <a:ln w="19050">
              <a:solidFill>
                <a:schemeClr val="tx1"/>
              </a:solidFill>
              <a:miter lim="800000"/>
              <a:headEnd/>
              <a:tailEnd/>
            </a:ln>
          </p:spPr>
        </p:pic>
        <p:sp>
          <p:nvSpPr>
            <p:cNvPr id="7176" name="Rectangle 4"/>
            <p:cNvSpPr>
              <a:spLocks noChangeArrowheads="1"/>
            </p:cNvSpPr>
            <p:nvPr/>
          </p:nvSpPr>
          <p:spPr bwMode="auto">
            <a:xfrm>
              <a:off x="1873247" y="2923381"/>
              <a:ext cx="2400302"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0" algn="l"/>
                  <a:tab pos="457200" algn="l"/>
                  <a:tab pos="554038" algn="l"/>
                  <a:tab pos="914400" algn="l"/>
                </a:tabLst>
                <a:defRPr>
                  <a:solidFill>
                    <a:schemeClr val="tx1"/>
                  </a:solidFill>
                  <a:latin typeface="Arial" panose="020B0604020202020204" pitchFamily="34" charset="0"/>
                </a:defRPr>
              </a:lvl1pPr>
              <a:lvl2pPr marL="742950" indent="-285750">
                <a:tabLst>
                  <a:tab pos="0" algn="l"/>
                  <a:tab pos="457200" algn="l"/>
                  <a:tab pos="554038" algn="l"/>
                  <a:tab pos="914400" algn="l"/>
                </a:tabLst>
                <a:defRPr>
                  <a:solidFill>
                    <a:schemeClr val="tx1"/>
                  </a:solidFill>
                  <a:latin typeface="Arial" panose="020B0604020202020204" pitchFamily="34" charset="0"/>
                </a:defRPr>
              </a:lvl2pPr>
              <a:lvl3pPr marL="1143000" indent="-228600">
                <a:tabLst>
                  <a:tab pos="0" algn="l"/>
                  <a:tab pos="457200" algn="l"/>
                  <a:tab pos="554038" algn="l"/>
                  <a:tab pos="914400" algn="l"/>
                </a:tabLst>
                <a:defRPr>
                  <a:solidFill>
                    <a:schemeClr val="tx1"/>
                  </a:solidFill>
                  <a:latin typeface="Arial" panose="020B0604020202020204" pitchFamily="34" charset="0"/>
                </a:defRPr>
              </a:lvl3pPr>
              <a:lvl4pPr marL="1600200" indent="-228600">
                <a:tabLst>
                  <a:tab pos="0" algn="l"/>
                  <a:tab pos="457200" algn="l"/>
                  <a:tab pos="554038" algn="l"/>
                  <a:tab pos="914400" algn="l"/>
                </a:tabLst>
                <a:defRPr>
                  <a:solidFill>
                    <a:schemeClr val="tx1"/>
                  </a:solidFill>
                  <a:latin typeface="Arial" panose="020B0604020202020204" pitchFamily="34" charset="0"/>
                </a:defRPr>
              </a:lvl4pPr>
              <a:lvl5pPr marL="2057400" indent="-228600">
                <a:tabLst>
                  <a:tab pos="0" algn="l"/>
                  <a:tab pos="457200" algn="l"/>
                  <a:tab pos="554038" algn="l"/>
                  <a:tab pos="914400" algn="l"/>
                </a:tabLst>
                <a:defRPr>
                  <a:solidFill>
                    <a:schemeClr val="tx1"/>
                  </a:solidFill>
                  <a:latin typeface="Arial" panose="020B0604020202020204" pitchFamily="34" charset="0"/>
                </a:defRPr>
              </a:lvl5pPr>
              <a:lvl6pPr marL="2514600" indent="-228600" eaLnBrk="0" fontAlgn="base" hangingPunct="0">
                <a:spcBef>
                  <a:spcPct val="0"/>
                </a:spcBef>
                <a:spcAft>
                  <a:spcPct val="0"/>
                </a:spcAft>
                <a:tabLst>
                  <a:tab pos="0" algn="l"/>
                  <a:tab pos="457200" algn="l"/>
                  <a:tab pos="554038" algn="l"/>
                  <a:tab pos="914400" algn="l"/>
                </a:tabLst>
                <a:defRPr>
                  <a:solidFill>
                    <a:schemeClr val="tx1"/>
                  </a:solidFill>
                  <a:latin typeface="Arial" panose="020B0604020202020204" pitchFamily="34" charset="0"/>
                </a:defRPr>
              </a:lvl6pPr>
              <a:lvl7pPr marL="2971800" indent="-228600" eaLnBrk="0" fontAlgn="base" hangingPunct="0">
                <a:spcBef>
                  <a:spcPct val="0"/>
                </a:spcBef>
                <a:spcAft>
                  <a:spcPct val="0"/>
                </a:spcAft>
                <a:tabLst>
                  <a:tab pos="0" algn="l"/>
                  <a:tab pos="457200" algn="l"/>
                  <a:tab pos="554038" algn="l"/>
                  <a:tab pos="914400" algn="l"/>
                </a:tabLst>
                <a:defRPr>
                  <a:solidFill>
                    <a:schemeClr val="tx1"/>
                  </a:solidFill>
                  <a:latin typeface="Arial" panose="020B0604020202020204" pitchFamily="34" charset="0"/>
                </a:defRPr>
              </a:lvl7pPr>
              <a:lvl8pPr marL="3429000" indent="-228600" eaLnBrk="0" fontAlgn="base" hangingPunct="0">
                <a:spcBef>
                  <a:spcPct val="0"/>
                </a:spcBef>
                <a:spcAft>
                  <a:spcPct val="0"/>
                </a:spcAft>
                <a:tabLst>
                  <a:tab pos="0" algn="l"/>
                  <a:tab pos="457200" algn="l"/>
                  <a:tab pos="554038" algn="l"/>
                  <a:tab pos="914400" algn="l"/>
                </a:tabLst>
                <a:defRPr>
                  <a:solidFill>
                    <a:schemeClr val="tx1"/>
                  </a:solidFill>
                  <a:latin typeface="Arial" panose="020B0604020202020204" pitchFamily="34" charset="0"/>
                </a:defRPr>
              </a:lvl8pPr>
              <a:lvl9pPr marL="3886200" indent="-228600" eaLnBrk="0" fontAlgn="base" hangingPunct="0">
                <a:spcBef>
                  <a:spcPct val="0"/>
                </a:spcBef>
                <a:spcAft>
                  <a:spcPct val="0"/>
                </a:spcAft>
                <a:tabLst>
                  <a:tab pos="0" algn="l"/>
                  <a:tab pos="457200" algn="l"/>
                  <a:tab pos="554038" algn="l"/>
                  <a:tab pos="914400" algn="l"/>
                </a:tabLst>
                <a:defRPr>
                  <a:solidFill>
                    <a:schemeClr val="tx1"/>
                  </a:solidFill>
                  <a:latin typeface="Arial" panose="020B0604020202020204" pitchFamily="34" charset="0"/>
                </a:defRPr>
              </a:lvl9pPr>
            </a:lstStyle>
            <a:p>
              <a:pPr algn="just">
                <a:lnSpc>
                  <a:spcPct val="150000"/>
                </a:lnSpc>
                <a:defRPr/>
              </a:pPr>
              <a:r>
                <a:rPr lang="en-US" altLang="en-US" sz="800" dirty="0" smtClean="0">
                  <a:solidFill>
                    <a:schemeClr val="bg2">
                      <a:lumMod val="10000"/>
                    </a:schemeClr>
                  </a:solidFill>
                  <a:latin typeface="Century Gothic" panose="020B0502020202020204" pitchFamily="34" charset="0"/>
                  <a:ea typeface="MS Mincho"/>
                  <a:cs typeface="Times New Roman" panose="02020603050405020304" pitchFamily="18" charset="0"/>
                </a:rPr>
                <a:t>This presentation is part of the </a:t>
              </a:r>
              <a:r>
                <a:rPr lang="el-GR" altLang="en-US" sz="800" dirty="0" err="1" smtClean="0">
                  <a:solidFill>
                    <a:schemeClr val="bg2">
                      <a:lumMod val="10000"/>
                    </a:schemeClr>
                  </a:solidFill>
                  <a:latin typeface="Century Gothic" panose="020B0502020202020204" pitchFamily="34" charset="0"/>
                  <a:ea typeface="MS Mincho"/>
                  <a:cs typeface="Times New Roman" panose="02020603050405020304" pitchFamily="18" charset="0"/>
                </a:rPr>
                <a:t>InHeriT</a:t>
              </a:r>
              <a:r>
                <a:rPr lang="en-US" altLang="en-US" sz="800" dirty="0" smtClean="0">
                  <a:solidFill>
                    <a:schemeClr val="bg2">
                      <a:lumMod val="10000"/>
                    </a:schemeClr>
                  </a:solidFill>
                  <a:latin typeface="Century Gothic" panose="020B0502020202020204" pitchFamily="34" charset="0"/>
                  <a:ea typeface="MS Mincho"/>
                  <a:cs typeface="Times New Roman" panose="02020603050405020304" pitchFamily="18" charset="0"/>
                </a:rPr>
                <a:t> project:</a:t>
              </a:r>
            </a:p>
            <a:p>
              <a:pPr algn="just">
                <a:lnSpc>
                  <a:spcPct val="150000"/>
                </a:lnSpc>
                <a:defRPr/>
              </a:pPr>
              <a:r>
                <a:rPr lang="en-US" altLang="en-US" sz="800" dirty="0" smtClean="0">
                  <a:solidFill>
                    <a:schemeClr val="bg2">
                      <a:lumMod val="10000"/>
                    </a:schemeClr>
                  </a:solidFill>
                  <a:latin typeface="Century Gothic" panose="020B0502020202020204" pitchFamily="34" charset="0"/>
                  <a:ea typeface="MS Mincho"/>
                  <a:cs typeface="Times New Roman" panose="02020603050405020304" pitchFamily="18" charset="0"/>
                </a:rPr>
                <a:t> </a:t>
              </a:r>
              <a:endParaRPr lang="en-US" altLang="en-US" sz="2000" dirty="0" smtClean="0">
                <a:solidFill>
                  <a:schemeClr val="bg2">
                    <a:lumMod val="10000"/>
                  </a:schemeClr>
                </a:solidFill>
                <a:latin typeface="Century Gothic" panose="020B050202020202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lnSpc>
                  <a:spcPct val="150000"/>
                </a:lnSpc>
                <a:defRPr/>
              </a:pPr>
              <a:endPar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endParaRPr>
            </a:p>
            <a:p>
              <a:pPr algn="just">
                <a:defRPr/>
              </a:pPr>
              <a:r>
                <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rPr>
                <a:t>This project has been funded with support from the European Commission. This publication reflects the views only of the authors, and the Commission cannot be held responsible for any use, which may </a:t>
              </a:r>
            </a:p>
            <a:p>
              <a:pPr algn="just">
                <a:defRPr/>
              </a:pPr>
              <a:r>
                <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rPr>
                <a:t>     be made of the information contained therein. </a:t>
              </a:r>
              <a:endParaRPr lang="en-US" altLang="en-US" sz="2000" dirty="0" smtClean="0">
                <a:solidFill>
                  <a:schemeClr val="bg2">
                    <a:lumMod val="10000"/>
                  </a:schemeClr>
                </a:solidFill>
                <a:latin typeface="Century Gothic" panose="020B0502020202020204" pitchFamily="34" charset="0"/>
                <a:ea typeface="MS Mincho"/>
                <a:cs typeface="Times New Roman" panose="02020603050405020304" pitchFamily="18" charset="0"/>
              </a:endParaRPr>
            </a:p>
            <a:p>
              <a:pPr algn="just">
                <a:defRPr/>
              </a:pPr>
              <a:r>
                <a:rPr lang="en-US" altLang="en-US" sz="800" dirty="0" smtClean="0">
                  <a:solidFill>
                    <a:schemeClr val="bg2">
                      <a:lumMod val="10000"/>
                    </a:schemeClr>
                  </a:solidFill>
                  <a:latin typeface="Calibri" panose="020F0502020204030204" pitchFamily="34" charset="0"/>
                  <a:ea typeface="MS Mincho"/>
                  <a:cs typeface="Times New Roman" panose="02020603050405020304" pitchFamily="18" charset="0"/>
                </a:rPr>
                <a:t> </a:t>
              </a:r>
              <a:endParaRPr lang="en-US" altLang="en-US" sz="2000" dirty="0" smtClean="0">
                <a:solidFill>
                  <a:schemeClr val="bg2">
                    <a:lumMod val="10000"/>
                  </a:schemeClr>
                </a:solidFill>
                <a:latin typeface="Century Gothic" panose="020B0502020202020204" pitchFamily="34" charset="0"/>
                <a:ea typeface="MS Mincho"/>
                <a:cs typeface="Times New Roman" panose="02020603050405020304" pitchFamily="18" charset="0"/>
              </a:endParaRPr>
            </a:p>
            <a:p>
              <a:pPr algn="ctr">
                <a:defRPr/>
              </a:pPr>
              <a:r>
                <a:rPr lang="en-US" altLang="en-US" sz="800" dirty="0" smtClean="0">
                  <a:solidFill>
                    <a:schemeClr val="bg2">
                      <a:lumMod val="10000"/>
                    </a:schemeClr>
                  </a:solidFill>
                  <a:latin typeface="Calibri" panose="020F0502020204030204" pitchFamily="34" charset="0"/>
                  <a:ea typeface="MS Mincho"/>
                  <a:cs typeface="PF Square Sans Pro Medium"/>
                </a:rPr>
                <a:t>ERASMUS+ </a:t>
              </a:r>
            </a:p>
            <a:p>
              <a:pPr algn="ctr">
                <a:defRPr/>
              </a:pPr>
              <a:r>
                <a:rPr lang="en-US" altLang="en-US" sz="800" dirty="0" smtClean="0">
                  <a:solidFill>
                    <a:schemeClr val="bg2">
                      <a:lumMod val="10000"/>
                    </a:schemeClr>
                  </a:solidFill>
                  <a:latin typeface="Calibri" panose="020F0502020204030204" pitchFamily="34" charset="0"/>
                  <a:ea typeface="MS Mincho"/>
                  <a:cs typeface="PF Square Sans Pro Medium"/>
                </a:rPr>
                <a:t>KA2  STRATEGIC  PARTNERSHIP  ADULT  EDUCATION </a:t>
              </a:r>
              <a:endParaRPr lang="en-US" altLang="en-US" sz="2000" dirty="0" smtClean="0">
                <a:solidFill>
                  <a:schemeClr val="bg2">
                    <a:lumMod val="10000"/>
                  </a:schemeClr>
                </a:solidFill>
                <a:latin typeface="Century Gothic" panose="020B0502020202020204" pitchFamily="34" charset="0"/>
                <a:ea typeface="MS Mincho"/>
                <a:cs typeface="Times New Roman" panose="02020603050405020304" pitchFamily="18" charset="0"/>
              </a:endParaRPr>
            </a:p>
            <a:p>
              <a:pPr algn="ctr">
                <a:defRPr/>
              </a:pPr>
              <a:r>
                <a:rPr lang="en-US" altLang="en-US" sz="800" dirty="0" smtClean="0">
                  <a:solidFill>
                    <a:schemeClr val="bg2">
                      <a:lumMod val="10000"/>
                    </a:schemeClr>
                  </a:solidFill>
                  <a:latin typeface="Calibri" panose="020F0502020204030204" pitchFamily="34" charset="0"/>
                  <a:ea typeface="MS Mincho"/>
                  <a:cs typeface="PF Square Sans Pro Medium"/>
                </a:rPr>
                <a:t>PROJECT NO. 2015-1-EL01-KA204-014085</a:t>
              </a:r>
              <a:endParaRPr lang="en-US" altLang="en-US" sz="2000" dirty="0" smtClean="0">
                <a:solidFill>
                  <a:schemeClr val="bg2">
                    <a:lumMod val="10000"/>
                  </a:schemeClr>
                </a:solidFill>
                <a:latin typeface="Century Gothic" panose="020B0502020202020204" pitchFamily="34" charset="0"/>
                <a:ea typeface="MS Mincho"/>
                <a:cs typeface="Times New Roman" panose="02020603050405020304" pitchFamily="18" charset="0"/>
              </a:endParaRPr>
            </a:p>
          </p:txBody>
        </p:sp>
      </p:grpSp>
      <p:pic>
        <p:nvPicPr>
          <p:cNvPr id="9" name="Picture 2" descr="Έμβλημα Πολυτεχνείου Κρήτης"/>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7011" y="2120573"/>
            <a:ext cx="1310824" cy="64454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http://www.cancer-id.eu/uploads/RTEmagicC_Logo_01.jpg"/>
          <p:cNvPicPr>
            <a:picLocks noChangeAspect="1" noChangeArrowheads="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7011" y="233665"/>
            <a:ext cx="1475534" cy="57054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8" descr="http://www.cds.co.uk/wp-content/uploads/2013/04/MU-LOGO-sm.jpg"/>
          <p:cNvPicPr>
            <a:picLocks noChangeAspect="1" noChangeArrowheads="1"/>
          </p:cNvPicPr>
          <p:nvPr/>
        </p:nvPicPr>
        <p:blipFill>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93908" y="1008769"/>
            <a:ext cx="1094112" cy="39075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http://interedlamias.gr/attachments/Image/neapolis-university-paphos.jpg?template=generic"/>
          <p:cNvPicPr>
            <a:picLocks noChangeAspect="1" noChangeArrowheads="1"/>
          </p:cNvPicPr>
          <p:nvPr/>
        </p:nvPicPr>
        <p:blipFill>
          <a:blip r:embed="rId7"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55087" y="971608"/>
            <a:ext cx="1005117" cy="42872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https://encrypted-tbn0.gstatic.com/images?q=tbn:ANd9GcTr9Da87NUL0cYkRbBAVghpa5H9BTe1Na13cuQo8zfDb1IjvccRJw"/>
          <p:cNvPicPr>
            <a:picLocks noChangeAspect="1" noChangeArrowheads="1"/>
          </p:cNvPicPr>
          <p:nvPr/>
        </p:nvPicPr>
        <p:blipFill>
          <a:blip r:embed="rId8"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162109" y="222345"/>
            <a:ext cx="593628" cy="57242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http://www.repubblicadeglistagisti.it/static/uploads/articoli/ottobre_2011/fondazione_flaminia_jpg_versions/small_fondazione_flaminia.jpg"/>
          <p:cNvPicPr>
            <a:picLocks noChangeAspect="1" noChangeArrowheads="1"/>
          </p:cNvPicPr>
          <p:nvPr/>
        </p:nvPicPr>
        <p:blipFill>
          <a:blip r:embed="rId9"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158899" y="2168277"/>
            <a:ext cx="596838" cy="596838"/>
          </a:xfrm>
          <a:prstGeom prst="rect">
            <a:avLst/>
          </a:prstGeom>
          <a:noFill/>
          <a:extLst>
            <a:ext uri="{909E8E84-426E-40DD-AFC4-6F175D3DCCD1}">
              <a14:hiddenFill xmlns:a14="http://schemas.microsoft.com/office/drawing/2010/main">
                <a:solidFill>
                  <a:srgbClr val="FFFFFF"/>
                </a:solidFill>
              </a14:hiddenFill>
            </a:ext>
          </a:extLst>
        </p:spPr>
      </p:pic>
      <p:pic>
        <p:nvPicPr>
          <p:cNvPr id="16" name="Εικόνα 5"/>
          <p:cNvPicPr>
            <a:picLocks noChangeAspect="1"/>
          </p:cNvPicPr>
          <p:nvPr/>
        </p:nvPicPr>
        <p:blipFill>
          <a:blip r:embed="rId10">
            <a:duotone>
              <a:schemeClr val="accent1">
                <a:shade val="45000"/>
                <a:satMod val="135000"/>
              </a:schemeClr>
              <a:prstClr val="white"/>
            </a:duotone>
          </a:blip>
          <a:stretch>
            <a:fillRect/>
          </a:stretch>
        </p:blipFill>
        <p:spPr>
          <a:xfrm>
            <a:off x="567011" y="1597457"/>
            <a:ext cx="2178842" cy="381297"/>
          </a:xfrm>
          <a:prstGeom prst="rect">
            <a:avLst/>
          </a:prstGeom>
        </p:spPr>
      </p:pic>
      <p:cxnSp>
        <p:nvCxnSpPr>
          <p:cNvPr id="17" name="Straight Connector 16"/>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952750" y="0"/>
            <a:ext cx="1588"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21" name="TextBox 1"/>
          <p:cNvSpPr txBox="1">
            <a:spLocks noChangeArrowheads="1"/>
          </p:cNvSpPr>
          <p:nvPr/>
        </p:nvSpPr>
        <p:spPr bwMode="auto">
          <a:xfrm>
            <a:off x="3821113" y="527050"/>
            <a:ext cx="3670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1200" b="1" dirty="0" smtClean="0">
                <a:solidFill>
                  <a:schemeClr val="tx1">
                    <a:lumMod val="65000"/>
                  </a:schemeClr>
                </a:solidFill>
                <a:latin typeface="Century Gothic" panose="020B0502020202020204" pitchFamily="34" charset="0"/>
              </a:rPr>
              <a:t>Πολιτιστική Κληρονομιά και Βιώσιμη Ανάπτυξη</a:t>
            </a:r>
            <a:endParaRPr lang="en-US" altLang="en-US" sz="1200" b="1" dirty="0" smtClean="0">
              <a:solidFill>
                <a:schemeClr val="tx1">
                  <a:lumMod val="65000"/>
                </a:schemeClr>
              </a:solidFill>
              <a:latin typeface="Century Gothic" panose="020B0502020202020204" pitchFamily="34" charset="0"/>
            </a:endParaRPr>
          </a:p>
          <a:p>
            <a:pPr eaLnBrk="1" hangingPunct="1">
              <a:defRPr/>
            </a:pPr>
            <a:r>
              <a:rPr lang="el-GR" altLang="en-US" sz="1200" b="1" dirty="0" smtClean="0">
                <a:solidFill>
                  <a:schemeClr val="tx1">
                    <a:lumMod val="65000"/>
                  </a:schemeClr>
                </a:solidFill>
                <a:latin typeface="Century Gothic" panose="020B0502020202020204" pitchFamily="34" charset="0"/>
              </a:rPr>
              <a:t>Εγχειρίδιο Εκπαιδευτή</a:t>
            </a:r>
            <a:endParaRPr lang="en-US" altLang="en-US" sz="1200" b="1" dirty="0">
              <a:solidFill>
                <a:schemeClr val="tx1">
                  <a:lumMod val="65000"/>
                </a:schemeClr>
              </a:solidFill>
              <a:latin typeface="Century Gothic" panose="020B0502020202020204" pitchFamily="34" charset="0"/>
            </a:endParaRPr>
          </a:p>
        </p:txBody>
      </p:sp>
      <p:sp>
        <p:nvSpPr>
          <p:cNvPr id="24" name="TextBox 16"/>
          <p:cNvSpPr txBox="1">
            <a:spLocks noChangeArrowheads="1"/>
          </p:cNvSpPr>
          <p:nvPr/>
        </p:nvSpPr>
        <p:spPr bwMode="auto">
          <a:xfrm>
            <a:off x="3821113" y="5184775"/>
            <a:ext cx="4479925"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l-GR" altLang="en-US" sz="1000" dirty="0" smtClean="0">
                <a:solidFill>
                  <a:schemeClr val="bg2">
                    <a:lumMod val="10000"/>
                  </a:schemeClr>
                </a:solidFill>
                <a:latin typeface="Century Gothic" panose="020B0502020202020204" pitchFamily="34" charset="0"/>
              </a:rPr>
              <a:t>Μετάφραση</a:t>
            </a:r>
            <a:r>
              <a:rPr lang="en-US" altLang="en-US" sz="1000" dirty="0" smtClean="0">
                <a:solidFill>
                  <a:schemeClr val="bg2">
                    <a:lumMod val="10000"/>
                  </a:schemeClr>
                </a:solidFill>
                <a:latin typeface="Century Gothic" panose="020B0502020202020204" pitchFamily="34" charset="0"/>
              </a:rPr>
              <a:t>:</a:t>
            </a:r>
          </a:p>
          <a:p>
            <a:pPr eaLnBrk="1" hangingPunct="1">
              <a:defRPr/>
            </a:pPr>
            <a:endParaRPr lang="en-US" altLang="en-US" sz="1200" b="1" dirty="0" smtClean="0">
              <a:solidFill>
                <a:schemeClr val="bg2">
                  <a:lumMod val="10000"/>
                </a:schemeClr>
              </a:solidFill>
              <a:latin typeface="Century Gothic" panose="020B0502020202020204" pitchFamily="34" charset="0"/>
            </a:endParaRPr>
          </a:p>
          <a:p>
            <a:pPr eaLnBrk="1" hangingPunct="1">
              <a:defRPr/>
            </a:pPr>
            <a:r>
              <a:rPr lang="el-GR" altLang="en-US" sz="1200" b="1" dirty="0" smtClean="0">
                <a:solidFill>
                  <a:schemeClr val="bg2">
                    <a:lumMod val="10000"/>
                  </a:schemeClr>
                </a:solidFill>
                <a:latin typeface="Century Gothic" panose="020B0502020202020204" pitchFamily="34" charset="0"/>
              </a:rPr>
              <a:t>Αλέξανδρος </a:t>
            </a:r>
            <a:r>
              <a:rPr lang="el-GR" altLang="en-US" sz="1200" b="1" dirty="0" err="1" smtClean="0">
                <a:solidFill>
                  <a:schemeClr val="bg2">
                    <a:lumMod val="10000"/>
                  </a:schemeClr>
                </a:solidFill>
                <a:latin typeface="Century Gothic" panose="020B0502020202020204" pitchFamily="34" charset="0"/>
              </a:rPr>
              <a:t>Πετειναρέλης</a:t>
            </a:r>
            <a:r>
              <a:rPr lang="en-US" altLang="en-US" sz="1200" b="1" dirty="0" smtClean="0">
                <a:solidFill>
                  <a:schemeClr val="bg2">
                    <a:lumMod val="10000"/>
                  </a:schemeClr>
                </a:solidFill>
                <a:latin typeface="Century Gothic" panose="020B0502020202020204" pitchFamily="34" charset="0"/>
              </a:rPr>
              <a:t>,</a:t>
            </a:r>
            <a:r>
              <a:rPr lang="el-GR" altLang="en-US" sz="1200" b="1" dirty="0" smtClean="0">
                <a:solidFill>
                  <a:schemeClr val="bg2">
                    <a:lumMod val="10000"/>
                  </a:schemeClr>
                </a:solidFill>
                <a:latin typeface="Century Gothic" panose="020B0502020202020204" pitchFamily="34" charset="0"/>
              </a:rPr>
              <a:t> Νίκος </a:t>
            </a:r>
            <a:r>
              <a:rPr lang="el-GR" altLang="en-US" sz="1200" b="1" dirty="0" err="1" smtClean="0">
                <a:solidFill>
                  <a:schemeClr val="bg2">
                    <a:lumMod val="10000"/>
                  </a:schemeClr>
                </a:solidFill>
                <a:latin typeface="Century Gothic" panose="020B0502020202020204" pitchFamily="34" charset="0"/>
              </a:rPr>
              <a:t>Πατσαβός</a:t>
            </a:r>
            <a:endParaRPr lang="en-US" altLang="en-US" sz="1200" dirty="0">
              <a:solidFill>
                <a:schemeClr val="bg2">
                  <a:lumMod val="10000"/>
                </a:schemeClr>
              </a:solidFill>
              <a:latin typeface="Century Gothic" panose="020B0502020202020204" pitchFamily="34" charset="0"/>
            </a:endParaRPr>
          </a:p>
          <a:p>
            <a:pPr eaLnBrk="1" hangingPunct="1">
              <a:defRPr/>
            </a:pPr>
            <a:r>
              <a:rPr lang="el-GR" altLang="en-US" sz="1000" dirty="0" smtClean="0">
                <a:solidFill>
                  <a:schemeClr val="bg2">
                    <a:lumMod val="10000"/>
                  </a:schemeClr>
                </a:solidFill>
                <a:latin typeface="Century Gothic" panose="020B0502020202020204" pitchFamily="34" charset="0"/>
              </a:rPr>
              <a:t>Εντεταλμένοι Διδάσκοντες, </a:t>
            </a:r>
            <a:r>
              <a:rPr lang="en-US" altLang="en-US" sz="1000" dirty="0" smtClean="0">
                <a:solidFill>
                  <a:schemeClr val="bg2">
                    <a:lumMod val="10000"/>
                  </a:schemeClr>
                </a:solidFill>
                <a:latin typeface="Century Gothic" panose="020B0502020202020204" pitchFamily="34" charset="0"/>
              </a:rPr>
              <a:t> </a:t>
            </a:r>
            <a:r>
              <a:rPr lang="el-GR" altLang="en-US" sz="1000" dirty="0" smtClean="0">
                <a:solidFill>
                  <a:schemeClr val="bg2">
                    <a:lumMod val="10000"/>
                  </a:schemeClr>
                </a:solidFill>
                <a:latin typeface="Century Gothic" panose="020B0502020202020204" pitchFamily="34" charset="0"/>
              </a:rPr>
              <a:t>Σχολή Αρχιτεκτόνων Μηχανικών,</a:t>
            </a:r>
            <a:endParaRPr lang="en-US" altLang="en-US" sz="1000" dirty="0" smtClean="0">
              <a:solidFill>
                <a:schemeClr val="bg2">
                  <a:lumMod val="10000"/>
                </a:schemeClr>
              </a:solidFill>
              <a:latin typeface="Century Gothic" panose="020B0502020202020204" pitchFamily="34" charset="0"/>
            </a:endParaRPr>
          </a:p>
          <a:p>
            <a:pPr eaLnBrk="1" hangingPunct="1">
              <a:defRPr/>
            </a:pPr>
            <a:r>
              <a:rPr lang="el-GR" altLang="en-US" sz="1000" dirty="0" smtClean="0">
                <a:solidFill>
                  <a:schemeClr val="bg2">
                    <a:lumMod val="10000"/>
                  </a:schemeClr>
                </a:solidFill>
                <a:latin typeface="Century Gothic" panose="020B0502020202020204" pitchFamily="34" charset="0"/>
              </a:rPr>
              <a:t>Πολυτεχνείο Κρήτης</a:t>
            </a:r>
            <a:r>
              <a:rPr lang="en-US" altLang="en-US" sz="1000" dirty="0" smtClean="0">
                <a:solidFill>
                  <a:schemeClr val="bg2">
                    <a:lumMod val="10000"/>
                  </a:schemeClr>
                </a:solidFill>
                <a:latin typeface="Century Gothic" panose="020B0502020202020204" pitchFamily="34" charset="0"/>
              </a:rPr>
              <a:t> </a:t>
            </a:r>
            <a:endParaRPr lang="en-US" altLang="en-US" sz="1000" dirty="0">
              <a:solidFill>
                <a:schemeClr val="tx2"/>
              </a:solidFill>
              <a:latin typeface="Century Gothic" panose="020B0502020202020204" pitchFamily="34" charset="0"/>
            </a:endParaRPr>
          </a:p>
          <a:p>
            <a:pPr eaLnBrk="1" hangingPunct="1">
              <a:defRPr/>
            </a:pPr>
            <a:r>
              <a:rPr lang="en-US" altLang="en-US" sz="1000" dirty="0" smtClean="0">
                <a:solidFill>
                  <a:schemeClr val="tx2"/>
                </a:solidFill>
                <a:latin typeface="Century Gothic" panose="020B0502020202020204" pitchFamily="34" charset="0"/>
              </a:rPr>
              <a:t>      </a:t>
            </a:r>
          </a:p>
        </p:txBody>
      </p:sp>
    </p:spTree>
    <p:extLst>
      <p:ext uri="{BB962C8B-B14F-4D97-AF65-F5344CB8AC3E}">
        <p14:creationId xmlns:p14="http://schemas.microsoft.com/office/powerpoint/2010/main" val="47746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3"/>
          <p:cNvSpPr txBox="1">
            <a:spLocks noChangeArrowheads="1"/>
          </p:cNvSpPr>
          <p:nvPr/>
        </p:nvSpPr>
        <p:spPr bwMode="auto">
          <a:xfrm>
            <a:off x="442913" y="144463"/>
            <a:ext cx="62706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altLang="en-US" sz="2000" b="1" dirty="0" smtClean="0">
                <a:solidFill>
                  <a:schemeClr val="tx2"/>
                </a:solidFill>
                <a:latin typeface="Century Gothic" pitchFamily="34" charset="0"/>
              </a:rPr>
              <a:t>Το τρίγωνο της Πολιτιστικής Κληρονομιάς</a:t>
            </a:r>
            <a:endParaRPr lang="en-US" altLang="en-US" sz="2000" dirty="0">
              <a:solidFill>
                <a:schemeClr val="tx2"/>
              </a:solidFill>
              <a:latin typeface="Century Gothic" pitchFamily="34" charset="0"/>
            </a:endParaRPr>
          </a:p>
        </p:txBody>
      </p:sp>
      <p:cxnSp>
        <p:nvCxnSpPr>
          <p:cNvPr id="17" name="Straight Connector 16"/>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6148" name="TextBox 3"/>
          <p:cNvSpPr txBox="1">
            <a:spLocks noChangeArrowheads="1"/>
          </p:cNvSpPr>
          <p:nvPr/>
        </p:nvSpPr>
        <p:spPr bwMode="auto">
          <a:xfrm>
            <a:off x="-3175" y="209550"/>
            <a:ext cx="431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a:latin typeface="Century Gothic" pitchFamily="34" charset="0"/>
              </a:rPr>
              <a:t>T.1</a:t>
            </a:r>
            <a:endParaRPr lang="en-US" altLang="en-US" sz="1400">
              <a:latin typeface="Century Gothic" pitchFamily="34" charset="0"/>
            </a:endParaRPr>
          </a:p>
        </p:txBody>
      </p:sp>
      <p:grpSp>
        <p:nvGrpSpPr>
          <p:cNvPr id="6149" name="Group 5"/>
          <p:cNvGrpSpPr>
            <a:grpSpLocks/>
          </p:cNvGrpSpPr>
          <p:nvPr/>
        </p:nvGrpSpPr>
        <p:grpSpPr bwMode="auto">
          <a:xfrm>
            <a:off x="5883275" y="-3175"/>
            <a:ext cx="3260725" cy="731838"/>
            <a:chOff x="6660575" y="-3177"/>
            <a:chExt cx="2483425" cy="560390"/>
          </a:xfrm>
        </p:grpSpPr>
        <p:pic>
          <p:nvPicPr>
            <p:cNvPr id="6152" name="Εικόνα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Εικόνα 12"/>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Εικόνα 13"/>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Εικόνα 13"/>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pic>
        <p:nvPicPr>
          <p:cNvPr id="6151"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12875" y="1516063"/>
            <a:ext cx="6316663" cy="38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TextBox 3"/>
          <p:cNvSpPr txBox="1">
            <a:spLocks noChangeArrowheads="1"/>
          </p:cNvSpPr>
          <p:nvPr/>
        </p:nvSpPr>
        <p:spPr bwMode="auto">
          <a:xfrm>
            <a:off x="3338513" y="1121946"/>
            <a:ext cx="32747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altLang="en-US" sz="1600" b="1" dirty="0" smtClean="0">
                <a:solidFill>
                  <a:schemeClr val="tx2"/>
                </a:solidFill>
                <a:latin typeface="Century Gothic" pitchFamily="34" charset="0"/>
              </a:rPr>
              <a:t>Πολιτιστική Νοημοσύνη</a:t>
            </a:r>
            <a:endParaRPr lang="en-US" altLang="en-US" sz="1600" dirty="0">
              <a:solidFill>
                <a:schemeClr val="tx2"/>
              </a:solidFill>
              <a:latin typeface="Century Gothic" pitchFamily="34" charset="0"/>
            </a:endParaRPr>
          </a:p>
        </p:txBody>
      </p:sp>
      <p:sp>
        <p:nvSpPr>
          <p:cNvPr id="15" name="TextBox 3"/>
          <p:cNvSpPr txBox="1">
            <a:spLocks noChangeArrowheads="1"/>
          </p:cNvSpPr>
          <p:nvPr/>
        </p:nvSpPr>
        <p:spPr bwMode="auto">
          <a:xfrm>
            <a:off x="1055860" y="5351463"/>
            <a:ext cx="32747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altLang="en-US" sz="1600" b="1" dirty="0" smtClean="0">
                <a:solidFill>
                  <a:schemeClr val="tx2"/>
                </a:solidFill>
                <a:latin typeface="Century Gothic" pitchFamily="34" charset="0"/>
              </a:rPr>
              <a:t>Πολιτιστική Κληρονομιά</a:t>
            </a:r>
            <a:endParaRPr lang="en-US" altLang="en-US" sz="1600" dirty="0">
              <a:solidFill>
                <a:schemeClr val="tx2"/>
              </a:solidFill>
              <a:latin typeface="Century Gothic" pitchFamily="34" charset="0"/>
            </a:endParaRPr>
          </a:p>
        </p:txBody>
      </p:sp>
      <p:sp>
        <p:nvSpPr>
          <p:cNvPr id="16" name="TextBox 3"/>
          <p:cNvSpPr txBox="1">
            <a:spLocks noChangeArrowheads="1"/>
          </p:cNvSpPr>
          <p:nvPr/>
        </p:nvSpPr>
        <p:spPr bwMode="auto">
          <a:xfrm>
            <a:off x="5772575" y="5351463"/>
            <a:ext cx="327474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altLang="en-US" sz="1600" b="1" dirty="0" smtClean="0">
                <a:solidFill>
                  <a:schemeClr val="tx2"/>
                </a:solidFill>
                <a:latin typeface="Century Gothic" pitchFamily="34" charset="0"/>
              </a:rPr>
              <a:t>Κοινωνικό Κεφάλαιο</a:t>
            </a:r>
            <a:endParaRPr lang="en-US" altLang="en-US" sz="1600" dirty="0">
              <a:solidFill>
                <a:schemeClr val="tx2"/>
              </a:solidFill>
              <a:latin typeface="Century Gothic"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3"/>
          <p:cNvSpPr txBox="1">
            <a:spLocks noChangeArrowheads="1"/>
          </p:cNvSpPr>
          <p:nvPr/>
        </p:nvSpPr>
        <p:spPr bwMode="auto">
          <a:xfrm>
            <a:off x="428625" y="170656"/>
            <a:ext cx="3444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l-GR" altLang="en-US" sz="2000" b="1" dirty="0" smtClean="0">
                <a:solidFill>
                  <a:srgbClr val="171613"/>
                </a:solidFill>
                <a:latin typeface="Century Gothic" pitchFamily="34" charset="0"/>
              </a:rPr>
              <a:t>Πολιτιστική Κληρονομιά</a:t>
            </a:r>
            <a:endParaRPr lang="en-US" altLang="en-US" sz="2000" dirty="0">
              <a:solidFill>
                <a:srgbClr val="171613"/>
              </a:solidFill>
              <a:latin typeface="Century Gothic" pitchFamily="34" charset="0"/>
            </a:endParaRPr>
          </a:p>
        </p:txBody>
      </p:sp>
      <p:cxnSp>
        <p:nvCxnSpPr>
          <p:cNvPr id="4" name="Straight Connector 3"/>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0" y="0"/>
            <a:ext cx="341313"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endParaRPr lang="en-US" altLang="en-US">
              <a:solidFill>
                <a:srgbClr val="FFFFFF"/>
              </a:solidFill>
              <a:latin typeface="Century Schoolbook" pitchFamily="18" charset="0"/>
            </a:endParaRPr>
          </a:p>
        </p:txBody>
      </p:sp>
      <p:sp>
        <p:nvSpPr>
          <p:cNvPr id="7173" name="TextBox 3"/>
          <p:cNvSpPr txBox="1">
            <a:spLocks noChangeArrowheads="1"/>
          </p:cNvSpPr>
          <p:nvPr/>
        </p:nvSpPr>
        <p:spPr bwMode="auto">
          <a:xfrm>
            <a:off x="-55563" y="217488"/>
            <a:ext cx="4968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a:latin typeface="Century Gothic" pitchFamily="34" charset="0"/>
              </a:rPr>
              <a:t>A.1</a:t>
            </a:r>
            <a:endParaRPr lang="en-US" altLang="en-US" sz="1400">
              <a:latin typeface="Century Gothic" pitchFamily="34" charset="0"/>
            </a:endParaRPr>
          </a:p>
        </p:txBody>
      </p:sp>
      <p:grpSp>
        <p:nvGrpSpPr>
          <p:cNvPr id="7174" name="Group 8"/>
          <p:cNvGrpSpPr>
            <a:grpSpLocks/>
          </p:cNvGrpSpPr>
          <p:nvPr/>
        </p:nvGrpSpPr>
        <p:grpSpPr bwMode="auto">
          <a:xfrm>
            <a:off x="5883275" y="-3175"/>
            <a:ext cx="3260725" cy="731838"/>
            <a:chOff x="6660575" y="-3177"/>
            <a:chExt cx="2483425" cy="560390"/>
          </a:xfrm>
        </p:grpSpPr>
        <p:pic>
          <p:nvPicPr>
            <p:cNvPr id="7177" name="Εικόνα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8" name="Εικόνα 12"/>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9" name="Εικόνα 13"/>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80" name="Εικόνα 13"/>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 name="Straight Connector 7"/>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7176" name="TextBox 3"/>
          <p:cNvSpPr txBox="1">
            <a:spLocks noChangeArrowheads="1"/>
          </p:cNvSpPr>
          <p:nvPr/>
        </p:nvSpPr>
        <p:spPr bwMode="auto">
          <a:xfrm>
            <a:off x="1438275" y="1858963"/>
            <a:ext cx="695007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altLang="en-US" sz="2400" b="1" dirty="0" smtClean="0">
                <a:solidFill>
                  <a:srgbClr val="171613"/>
                </a:solidFill>
                <a:latin typeface="Century Gothic" pitchFamily="34" charset="0"/>
              </a:rPr>
              <a:t>Τι είναι </a:t>
            </a:r>
            <a:r>
              <a:rPr lang="el-GR" altLang="en-US" sz="2400" b="1" dirty="0">
                <a:solidFill>
                  <a:srgbClr val="171613"/>
                </a:solidFill>
                <a:latin typeface="Century Gothic" pitchFamily="34" charset="0"/>
              </a:rPr>
              <a:t>η Πολιτιστική </a:t>
            </a:r>
            <a:r>
              <a:rPr lang="el-GR" altLang="en-US" sz="2400" b="1" dirty="0" smtClean="0">
                <a:solidFill>
                  <a:srgbClr val="171613"/>
                </a:solidFill>
                <a:latin typeface="Century Gothic" pitchFamily="34" charset="0"/>
              </a:rPr>
              <a:t>Κληρονομιά</a:t>
            </a:r>
            <a:r>
              <a:rPr lang="en-US" altLang="en-US" sz="2400" b="1" dirty="0" smtClean="0">
                <a:solidFill>
                  <a:srgbClr val="171613"/>
                </a:solidFill>
                <a:latin typeface="Century Gothic" pitchFamily="34" charset="0"/>
              </a:rPr>
              <a:t>;</a:t>
            </a:r>
            <a:endParaRPr lang="en-US" altLang="en-US" sz="2400" b="1" dirty="0">
              <a:solidFill>
                <a:srgbClr val="171613"/>
              </a:solidFill>
              <a:latin typeface="Century Gothic" pitchFamily="34" charset="0"/>
            </a:endParaRPr>
          </a:p>
          <a:p>
            <a:pPr eaLnBrk="1" hangingPunct="1"/>
            <a:endParaRPr lang="en-US" altLang="en-US" sz="2400" b="1" dirty="0">
              <a:solidFill>
                <a:srgbClr val="171613"/>
              </a:solidFill>
              <a:latin typeface="Century Gothic" pitchFamily="34" charset="0"/>
            </a:endParaRPr>
          </a:p>
          <a:p>
            <a:pPr eaLnBrk="1" hangingPunct="1"/>
            <a:r>
              <a:rPr lang="el-GR" altLang="en-US" sz="2400" b="1" dirty="0" smtClean="0">
                <a:solidFill>
                  <a:srgbClr val="171613"/>
                </a:solidFill>
                <a:latin typeface="Century Gothic" pitchFamily="34" charset="0"/>
              </a:rPr>
              <a:t>Γιατί είναι σημαντική</a:t>
            </a:r>
            <a:r>
              <a:rPr lang="en-US" altLang="en-US" sz="2400" b="1" dirty="0" smtClean="0">
                <a:solidFill>
                  <a:srgbClr val="171613"/>
                </a:solidFill>
                <a:latin typeface="Century Gothic" pitchFamily="34" charset="0"/>
              </a:rPr>
              <a:t>; </a:t>
            </a:r>
            <a:endParaRPr lang="en-US" altLang="en-US" sz="2400" b="1" dirty="0">
              <a:solidFill>
                <a:srgbClr val="171613"/>
              </a:solidFill>
              <a:latin typeface="Century Gothic" pitchFamily="34" charset="0"/>
            </a:endParaRPr>
          </a:p>
          <a:p>
            <a:pPr eaLnBrk="1" hangingPunct="1"/>
            <a:endParaRPr lang="en-US" altLang="en-US" sz="2400" b="1" dirty="0">
              <a:solidFill>
                <a:srgbClr val="171613"/>
              </a:solidFill>
              <a:latin typeface="Century Gothic" pitchFamily="34" charset="0"/>
            </a:endParaRPr>
          </a:p>
          <a:p>
            <a:pPr eaLnBrk="1" hangingPunct="1"/>
            <a:r>
              <a:rPr lang="el-GR" altLang="en-US" sz="2400" b="1" dirty="0" smtClean="0">
                <a:solidFill>
                  <a:srgbClr val="171613"/>
                </a:solidFill>
                <a:latin typeface="Century Gothic" pitchFamily="34" charset="0"/>
              </a:rPr>
              <a:t>Τι </a:t>
            </a:r>
            <a:r>
              <a:rPr lang="el-GR" altLang="en-US" sz="2400" b="1" dirty="0">
                <a:solidFill>
                  <a:srgbClr val="171613"/>
                </a:solidFill>
                <a:latin typeface="Century Gothic" pitchFamily="34" charset="0"/>
              </a:rPr>
              <a:t>επίδραση έχει η Πολιτιστική </a:t>
            </a:r>
            <a:r>
              <a:rPr lang="el-GR" altLang="en-US" sz="2400" b="1" dirty="0" smtClean="0">
                <a:solidFill>
                  <a:srgbClr val="171613"/>
                </a:solidFill>
                <a:latin typeface="Century Gothic" pitchFamily="34" charset="0"/>
              </a:rPr>
              <a:t>Κληρονομιά στους ανθρώπους</a:t>
            </a:r>
            <a:r>
              <a:rPr lang="en-US" altLang="en-US" sz="2400" b="1" dirty="0" smtClean="0">
                <a:solidFill>
                  <a:srgbClr val="171613"/>
                </a:solidFill>
                <a:latin typeface="Century Gothic" pitchFamily="34" charset="0"/>
              </a:rPr>
              <a:t>; </a:t>
            </a:r>
            <a:endParaRPr lang="en-US" altLang="en-US" sz="2400" b="1" dirty="0">
              <a:solidFill>
                <a:srgbClr val="171613"/>
              </a:solidFill>
              <a:latin typeface="Century Gothic" pitchFamily="34" charset="0"/>
            </a:endParaRPr>
          </a:p>
          <a:p>
            <a:pPr eaLnBrk="1" hangingPunct="1"/>
            <a:endParaRPr lang="en-US" altLang="en-US" sz="2400" b="1" dirty="0">
              <a:solidFill>
                <a:srgbClr val="171613"/>
              </a:solidFill>
              <a:latin typeface="Century Gothic" pitchFamily="34" charset="0"/>
            </a:endParaRPr>
          </a:p>
          <a:p>
            <a:pPr eaLnBrk="1" hangingPunct="1"/>
            <a:r>
              <a:rPr lang="el-GR" altLang="en-US" sz="2400" b="1" dirty="0">
                <a:solidFill>
                  <a:srgbClr val="171613"/>
                </a:solidFill>
                <a:latin typeface="Century Gothic" pitchFamily="34" charset="0"/>
              </a:rPr>
              <a:t>Τι επίδραση έχει </a:t>
            </a:r>
            <a:r>
              <a:rPr lang="el-GR" altLang="en-US" sz="2400" b="1" dirty="0" smtClean="0">
                <a:solidFill>
                  <a:srgbClr val="171613"/>
                </a:solidFill>
                <a:latin typeface="Century Gothic" pitchFamily="34" charset="0"/>
              </a:rPr>
              <a:t>στην κοινότητα</a:t>
            </a:r>
            <a:r>
              <a:rPr lang="en-US" altLang="en-US" sz="2400" b="1" dirty="0" smtClean="0">
                <a:solidFill>
                  <a:srgbClr val="171613"/>
                </a:solidFill>
                <a:latin typeface="Century Gothic" pitchFamily="34" charset="0"/>
              </a:rPr>
              <a:t>; </a:t>
            </a:r>
            <a:endParaRPr lang="en-US" altLang="en-US" sz="2400" b="1" dirty="0">
              <a:solidFill>
                <a:srgbClr val="171613"/>
              </a:solidFill>
              <a:latin typeface="Century Gothic"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8196" name="TextBox 3"/>
          <p:cNvSpPr txBox="1">
            <a:spLocks noChangeArrowheads="1"/>
          </p:cNvSpPr>
          <p:nvPr/>
        </p:nvSpPr>
        <p:spPr bwMode="auto">
          <a:xfrm>
            <a:off x="-3175" y="209550"/>
            <a:ext cx="431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a:latin typeface="Century Gothic" pitchFamily="34" charset="0"/>
              </a:rPr>
              <a:t>T.1</a:t>
            </a:r>
            <a:endParaRPr lang="en-US" altLang="en-US" sz="1400">
              <a:latin typeface="Century Gothic" pitchFamily="34" charset="0"/>
            </a:endParaRPr>
          </a:p>
        </p:txBody>
      </p:sp>
      <p:grpSp>
        <p:nvGrpSpPr>
          <p:cNvPr id="8197" name="Group 5"/>
          <p:cNvGrpSpPr>
            <a:grpSpLocks/>
          </p:cNvGrpSpPr>
          <p:nvPr/>
        </p:nvGrpSpPr>
        <p:grpSpPr bwMode="auto">
          <a:xfrm>
            <a:off x="5883275" y="-3175"/>
            <a:ext cx="3260725" cy="731838"/>
            <a:chOff x="6660575" y="-3177"/>
            <a:chExt cx="2483425" cy="560390"/>
          </a:xfrm>
        </p:grpSpPr>
        <p:pic>
          <p:nvPicPr>
            <p:cNvPr id="8200" name="Εικόνα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Εικόνα 12"/>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Εικόνα 13"/>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Εικόνα 13"/>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23" name="TextBox 3"/>
          <p:cNvSpPr txBox="1">
            <a:spLocks noChangeArrowheads="1"/>
          </p:cNvSpPr>
          <p:nvPr/>
        </p:nvSpPr>
        <p:spPr bwMode="auto">
          <a:xfrm>
            <a:off x="1379538" y="1625600"/>
            <a:ext cx="7060455"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l-GR" altLang="en-US" b="1" dirty="0">
                <a:solidFill>
                  <a:srgbClr val="171613"/>
                </a:solidFill>
                <a:latin typeface="Century Gothic" pitchFamily="34" charset="0"/>
              </a:rPr>
              <a:t>Τι είναι η Πολιτιστική Κληρονομιά</a:t>
            </a:r>
            <a:r>
              <a:rPr lang="el-GR" altLang="en-US" b="1" dirty="0" smtClean="0">
                <a:solidFill>
                  <a:srgbClr val="171613"/>
                </a:solidFill>
                <a:latin typeface="Century Gothic" pitchFamily="34" charset="0"/>
              </a:rPr>
              <a:t>;</a:t>
            </a:r>
            <a:endParaRPr lang="en-US" altLang="en-US" b="1" dirty="0">
              <a:solidFill>
                <a:srgbClr val="171613"/>
              </a:solidFill>
              <a:latin typeface="Century Gothic" pitchFamily="34" charset="0"/>
            </a:endParaRPr>
          </a:p>
          <a:p>
            <a:pPr marL="285750" indent="-285750" eaLnBrk="1" hangingPunct="1">
              <a:buFont typeface="Arial" panose="020B0604020202020204" pitchFamily="34" charset="0"/>
              <a:buChar char="•"/>
              <a:defRPr/>
            </a:pPr>
            <a:r>
              <a:rPr lang="el-GR" altLang="en-US" dirty="0">
                <a:solidFill>
                  <a:srgbClr val="171613"/>
                </a:solidFill>
                <a:latin typeface="Century Gothic" pitchFamily="34" charset="0"/>
              </a:rPr>
              <a:t>Ο πολιτισμός είναι η έκφραση της υπεροχής ενός συνόλου αρχών μέσω ενεργειών και / ή αντικειμένων</a:t>
            </a:r>
            <a:r>
              <a:rPr lang="el-GR" altLang="en-US" dirty="0" smtClean="0">
                <a:solidFill>
                  <a:srgbClr val="171613"/>
                </a:solidFill>
                <a:latin typeface="Century Gothic" pitchFamily="34" charset="0"/>
              </a:rPr>
              <a:t>.</a:t>
            </a:r>
            <a:r>
              <a:rPr lang="en-US" altLang="en-US" dirty="0" smtClean="0">
                <a:solidFill>
                  <a:srgbClr val="171613"/>
                </a:solidFill>
                <a:latin typeface="Century Gothic" pitchFamily="34" charset="0"/>
              </a:rPr>
              <a:t> </a:t>
            </a:r>
            <a:endParaRPr lang="en-US" altLang="en-US" dirty="0">
              <a:solidFill>
                <a:srgbClr val="171613"/>
              </a:solidFill>
              <a:latin typeface="Century Gothic" pitchFamily="34" charset="0"/>
            </a:endParaRPr>
          </a:p>
          <a:p>
            <a:pPr marL="285750" indent="-285750" eaLnBrk="1" hangingPunct="1">
              <a:buFont typeface="Arial" panose="020B0604020202020204" pitchFamily="34" charset="0"/>
              <a:buChar char="•"/>
              <a:defRPr/>
            </a:pPr>
            <a:endParaRPr lang="en-US" altLang="en-US" dirty="0">
              <a:solidFill>
                <a:srgbClr val="171613"/>
              </a:solidFill>
              <a:latin typeface="Century Gothic" pitchFamily="34" charset="0"/>
            </a:endParaRPr>
          </a:p>
          <a:p>
            <a:pPr eaLnBrk="1" hangingPunct="1">
              <a:defRPr/>
            </a:pPr>
            <a:r>
              <a:rPr lang="el-GR" altLang="en-US" b="1" dirty="0">
                <a:solidFill>
                  <a:srgbClr val="171613"/>
                </a:solidFill>
                <a:latin typeface="Century Gothic" pitchFamily="34" charset="0"/>
              </a:rPr>
              <a:t>Γιατί είναι σημαντική; </a:t>
            </a:r>
          </a:p>
          <a:p>
            <a:pPr marL="285750" indent="-285750" eaLnBrk="1" hangingPunct="1">
              <a:buFont typeface="Arial" panose="020B0604020202020204" pitchFamily="34" charset="0"/>
              <a:buChar char="•"/>
              <a:defRPr/>
            </a:pPr>
            <a:r>
              <a:rPr lang="el-GR" altLang="en-US" dirty="0">
                <a:solidFill>
                  <a:srgbClr val="171613"/>
                </a:solidFill>
                <a:latin typeface="Century Gothic" pitchFamily="34" charset="0"/>
              </a:rPr>
              <a:t>Είναι </a:t>
            </a:r>
            <a:r>
              <a:rPr lang="el-GR" altLang="en-US" dirty="0" smtClean="0">
                <a:solidFill>
                  <a:srgbClr val="171613"/>
                </a:solidFill>
                <a:latin typeface="Century Gothic" pitchFamily="34" charset="0"/>
              </a:rPr>
              <a:t>σημαντική </a:t>
            </a:r>
            <a:r>
              <a:rPr lang="el-GR" altLang="en-US" dirty="0">
                <a:solidFill>
                  <a:srgbClr val="171613"/>
                </a:solidFill>
                <a:latin typeface="Century Gothic" pitchFamily="34" charset="0"/>
              </a:rPr>
              <a:t>επειδή χρειαζόμαστε σύμβολα </a:t>
            </a:r>
            <a:r>
              <a:rPr lang="el-GR" altLang="en-US" dirty="0" smtClean="0">
                <a:solidFill>
                  <a:srgbClr val="171613"/>
                </a:solidFill>
                <a:latin typeface="Century Gothic" pitchFamily="34" charset="0"/>
              </a:rPr>
              <a:t>εξωτερίκευσης </a:t>
            </a:r>
            <a:r>
              <a:rPr lang="el-GR" altLang="en-US" dirty="0">
                <a:solidFill>
                  <a:srgbClr val="171613"/>
                </a:solidFill>
                <a:latin typeface="Century Gothic" pitchFamily="34" charset="0"/>
              </a:rPr>
              <a:t>των </a:t>
            </a:r>
            <a:r>
              <a:rPr lang="el-GR" altLang="en-US" dirty="0" err="1" smtClean="0">
                <a:solidFill>
                  <a:srgbClr val="171613"/>
                </a:solidFill>
                <a:latin typeface="Century Gothic" pitchFamily="34" charset="0"/>
              </a:rPr>
              <a:t>εσωτερικευμένων</a:t>
            </a:r>
            <a:r>
              <a:rPr lang="el-GR" altLang="en-US" dirty="0" smtClean="0">
                <a:solidFill>
                  <a:srgbClr val="171613"/>
                </a:solidFill>
                <a:latin typeface="Century Gothic" pitchFamily="34" charset="0"/>
              </a:rPr>
              <a:t> </a:t>
            </a:r>
            <a:r>
              <a:rPr lang="el-GR" altLang="en-US" dirty="0">
                <a:solidFill>
                  <a:srgbClr val="171613"/>
                </a:solidFill>
                <a:latin typeface="Century Gothic" pitchFamily="34" charset="0"/>
              </a:rPr>
              <a:t>συλλογικών συναισθημάτων μας</a:t>
            </a:r>
            <a:r>
              <a:rPr lang="el-GR" altLang="en-US" dirty="0" smtClean="0">
                <a:solidFill>
                  <a:srgbClr val="171613"/>
                </a:solidFill>
                <a:latin typeface="Century Gothic" pitchFamily="34" charset="0"/>
              </a:rPr>
              <a:t>.</a:t>
            </a:r>
            <a:endParaRPr lang="en-US" altLang="en-US" dirty="0">
              <a:solidFill>
                <a:srgbClr val="171613"/>
              </a:solidFill>
              <a:latin typeface="Century Gothic" pitchFamily="34" charset="0"/>
            </a:endParaRPr>
          </a:p>
          <a:p>
            <a:pPr marL="285750" indent="-285750" eaLnBrk="1" hangingPunct="1">
              <a:buFont typeface="Arial" panose="020B0604020202020204" pitchFamily="34" charset="0"/>
              <a:buChar char="•"/>
              <a:defRPr/>
            </a:pPr>
            <a:endParaRPr lang="en-US" altLang="en-US" dirty="0">
              <a:solidFill>
                <a:srgbClr val="171613"/>
              </a:solidFill>
              <a:latin typeface="Century Gothic" pitchFamily="34" charset="0"/>
            </a:endParaRPr>
          </a:p>
          <a:p>
            <a:pPr eaLnBrk="1" hangingPunct="1">
              <a:defRPr/>
            </a:pPr>
            <a:r>
              <a:rPr lang="el-GR" altLang="en-US" b="1" dirty="0">
                <a:solidFill>
                  <a:srgbClr val="171613"/>
                </a:solidFill>
                <a:latin typeface="Century Gothic" pitchFamily="34" charset="0"/>
              </a:rPr>
              <a:t>Τι επίδραση έχει η Πολιτιστική Κληρονομιά στους ανθρώπους; </a:t>
            </a:r>
            <a:endParaRPr lang="en-US" altLang="en-US" b="1" dirty="0">
              <a:solidFill>
                <a:srgbClr val="171613"/>
              </a:solidFill>
              <a:latin typeface="Century Gothic" pitchFamily="34" charset="0"/>
            </a:endParaRPr>
          </a:p>
          <a:p>
            <a:pPr marL="285750" indent="-285750" eaLnBrk="1" hangingPunct="1">
              <a:buFont typeface="Arial" panose="020B0604020202020204" pitchFamily="34" charset="0"/>
              <a:buChar char="•"/>
              <a:defRPr/>
            </a:pPr>
            <a:r>
              <a:rPr lang="el-GR" altLang="en-US" dirty="0" smtClean="0">
                <a:solidFill>
                  <a:srgbClr val="171613"/>
                </a:solidFill>
                <a:latin typeface="Century Gothic" pitchFamily="34" charset="0"/>
              </a:rPr>
              <a:t>Είναι ένα σύμβολο της ατομικής μας ταυτότητας.</a:t>
            </a:r>
            <a:endParaRPr lang="en-US" altLang="en-US" dirty="0" smtClean="0">
              <a:solidFill>
                <a:srgbClr val="171613"/>
              </a:solidFill>
              <a:latin typeface="Century Gothic" pitchFamily="34" charset="0"/>
            </a:endParaRPr>
          </a:p>
          <a:p>
            <a:pPr marL="285750" indent="-285750" eaLnBrk="1" hangingPunct="1">
              <a:buFont typeface="Arial" panose="020B0604020202020204" pitchFamily="34" charset="0"/>
              <a:buChar char="•"/>
              <a:defRPr/>
            </a:pPr>
            <a:endParaRPr lang="en-US" altLang="en-US" dirty="0" smtClean="0">
              <a:solidFill>
                <a:srgbClr val="171613"/>
              </a:solidFill>
              <a:latin typeface="Century Gothic" pitchFamily="34" charset="0"/>
            </a:endParaRPr>
          </a:p>
          <a:p>
            <a:pPr eaLnBrk="1" hangingPunct="1">
              <a:defRPr/>
            </a:pPr>
            <a:r>
              <a:rPr lang="el-GR" altLang="en-US" b="1" dirty="0">
                <a:solidFill>
                  <a:srgbClr val="171613"/>
                </a:solidFill>
                <a:latin typeface="Century Gothic" pitchFamily="34" charset="0"/>
              </a:rPr>
              <a:t>Τι επίδραση έχει στην κοινότητα; </a:t>
            </a:r>
            <a:endParaRPr lang="en-US" altLang="en-US" b="1" dirty="0" smtClean="0">
              <a:solidFill>
                <a:srgbClr val="171613"/>
              </a:solidFill>
              <a:latin typeface="Century Gothic" pitchFamily="34" charset="0"/>
            </a:endParaRPr>
          </a:p>
          <a:p>
            <a:pPr marL="285750" indent="-285750" eaLnBrk="1" hangingPunct="1">
              <a:buFont typeface="Arial" panose="020B0604020202020204" pitchFamily="34" charset="0"/>
              <a:buChar char="•"/>
              <a:defRPr/>
            </a:pPr>
            <a:r>
              <a:rPr lang="el-GR" altLang="en-US" dirty="0">
                <a:solidFill>
                  <a:srgbClr val="171613"/>
                </a:solidFill>
                <a:latin typeface="Century Gothic" pitchFamily="34" charset="0"/>
              </a:rPr>
              <a:t>Η πολιτιστική κληρονομιά που δημιουργεί αυτή η κοινότητα δίνει στην κοινότητα την ταυτότητά </a:t>
            </a:r>
            <a:r>
              <a:rPr lang="el-GR" altLang="en-US" dirty="0" smtClean="0">
                <a:solidFill>
                  <a:srgbClr val="171613"/>
                </a:solidFill>
                <a:latin typeface="Century Gothic" pitchFamily="34" charset="0"/>
              </a:rPr>
              <a:t>της.</a:t>
            </a:r>
            <a:endParaRPr lang="en-US" altLang="en-US" dirty="0">
              <a:solidFill>
                <a:srgbClr val="171613"/>
              </a:solidFill>
              <a:latin typeface="Century Gothic" pitchFamily="34" charset="0"/>
            </a:endParaRPr>
          </a:p>
        </p:txBody>
      </p:sp>
      <p:sp>
        <p:nvSpPr>
          <p:cNvPr id="14" name="TextBox 3"/>
          <p:cNvSpPr txBox="1">
            <a:spLocks noChangeArrowheads="1"/>
          </p:cNvSpPr>
          <p:nvPr/>
        </p:nvSpPr>
        <p:spPr bwMode="auto">
          <a:xfrm>
            <a:off x="428625" y="170656"/>
            <a:ext cx="3444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l-GR" altLang="en-US" sz="2000" b="1" dirty="0" smtClean="0">
                <a:solidFill>
                  <a:srgbClr val="171613"/>
                </a:solidFill>
                <a:latin typeface="Century Gothic" pitchFamily="34" charset="0"/>
              </a:rPr>
              <a:t>Πολιτιστική Κληρονομιά</a:t>
            </a:r>
            <a:endParaRPr lang="en-US" altLang="en-US" sz="2000" dirty="0">
              <a:solidFill>
                <a:srgbClr val="171613"/>
              </a:solidFill>
              <a:latin typeface="Century Gothic"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0" y="0"/>
            <a:ext cx="341313"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endParaRPr lang="en-US" altLang="en-US">
              <a:solidFill>
                <a:srgbClr val="FFFFFF"/>
              </a:solidFill>
              <a:latin typeface="Century Schoolbook" pitchFamily="18" charset="0"/>
            </a:endParaRPr>
          </a:p>
        </p:txBody>
      </p:sp>
      <p:sp>
        <p:nvSpPr>
          <p:cNvPr id="9221" name="TextBox 3"/>
          <p:cNvSpPr txBox="1">
            <a:spLocks noChangeArrowheads="1"/>
          </p:cNvSpPr>
          <p:nvPr/>
        </p:nvSpPr>
        <p:spPr bwMode="auto">
          <a:xfrm>
            <a:off x="-55563" y="217488"/>
            <a:ext cx="4968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a:latin typeface="Century Gothic" pitchFamily="34" charset="0"/>
              </a:rPr>
              <a:t>A.2</a:t>
            </a:r>
            <a:endParaRPr lang="en-US" altLang="en-US" sz="1400">
              <a:latin typeface="Century Gothic" pitchFamily="34" charset="0"/>
            </a:endParaRPr>
          </a:p>
        </p:txBody>
      </p:sp>
      <p:grpSp>
        <p:nvGrpSpPr>
          <p:cNvPr id="9222" name="Group 8"/>
          <p:cNvGrpSpPr>
            <a:grpSpLocks/>
          </p:cNvGrpSpPr>
          <p:nvPr/>
        </p:nvGrpSpPr>
        <p:grpSpPr bwMode="auto">
          <a:xfrm>
            <a:off x="5883275" y="-3175"/>
            <a:ext cx="3260725" cy="731838"/>
            <a:chOff x="6660575" y="-3177"/>
            <a:chExt cx="2483425" cy="560390"/>
          </a:xfrm>
        </p:grpSpPr>
        <p:pic>
          <p:nvPicPr>
            <p:cNvPr id="9225" name="Εικόνα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6" name="Εικόνα 12"/>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7" name="Εικόνα 13"/>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8" name="Εικόνα 13"/>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 name="Straight Connector 7"/>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9224" name="TextBox 3"/>
          <p:cNvSpPr txBox="1">
            <a:spLocks noChangeArrowheads="1"/>
          </p:cNvSpPr>
          <p:nvPr/>
        </p:nvSpPr>
        <p:spPr bwMode="auto">
          <a:xfrm>
            <a:off x="1438275" y="1858963"/>
            <a:ext cx="695007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altLang="en-US" sz="2400" b="1" dirty="0">
                <a:solidFill>
                  <a:srgbClr val="171613"/>
                </a:solidFill>
                <a:latin typeface="Century Gothic" pitchFamily="34" charset="0"/>
              </a:rPr>
              <a:t>Τι είναι η Πολιτιστική </a:t>
            </a:r>
            <a:r>
              <a:rPr lang="el-GR" altLang="en-US" sz="2400" b="1" dirty="0" smtClean="0">
                <a:solidFill>
                  <a:srgbClr val="171613"/>
                </a:solidFill>
                <a:latin typeface="Century Gothic" pitchFamily="34" charset="0"/>
              </a:rPr>
              <a:t>Νοημοσύνη</a:t>
            </a:r>
            <a:r>
              <a:rPr lang="en-US" altLang="en-US" sz="2400" b="1" dirty="0" smtClean="0">
                <a:solidFill>
                  <a:srgbClr val="171613"/>
                </a:solidFill>
                <a:latin typeface="Century Gothic" pitchFamily="34" charset="0"/>
              </a:rPr>
              <a:t>; </a:t>
            </a:r>
            <a:endParaRPr lang="en-US" altLang="en-US" sz="2400" b="1" dirty="0">
              <a:solidFill>
                <a:srgbClr val="171613"/>
              </a:solidFill>
              <a:latin typeface="Century Gothic" pitchFamily="34" charset="0"/>
            </a:endParaRPr>
          </a:p>
          <a:p>
            <a:pPr eaLnBrk="1" hangingPunct="1"/>
            <a:endParaRPr lang="en-US" altLang="en-US" sz="2400" b="1" dirty="0">
              <a:solidFill>
                <a:srgbClr val="171613"/>
              </a:solidFill>
              <a:latin typeface="Century Gothic" pitchFamily="34" charset="0"/>
            </a:endParaRPr>
          </a:p>
          <a:p>
            <a:pPr eaLnBrk="1" hangingPunct="1"/>
            <a:r>
              <a:rPr lang="el-GR" altLang="en-US" sz="2400" b="1" dirty="0">
                <a:solidFill>
                  <a:srgbClr val="171613"/>
                </a:solidFill>
                <a:latin typeface="Century Gothic" pitchFamily="34" charset="0"/>
              </a:rPr>
              <a:t>Γιατί είναι σημαντική</a:t>
            </a:r>
            <a:r>
              <a:rPr lang="en-US" altLang="en-US" sz="2400" b="1" dirty="0">
                <a:solidFill>
                  <a:srgbClr val="171613"/>
                </a:solidFill>
                <a:latin typeface="Century Gothic" pitchFamily="34" charset="0"/>
              </a:rPr>
              <a:t>; </a:t>
            </a:r>
          </a:p>
          <a:p>
            <a:pPr eaLnBrk="1" hangingPunct="1"/>
            <a:endParaRPr lang="en-US" altLang="en-US" sz="2400" b="1" dirty="0">
              <a:solidFill>
                <a:srgbClr val="171613"/>
              </a:solidFill>
              <a:latin typeface="Century Gothic" pitchFamily="34" charset="0"/>
            </a:endParaRPr>
          </a:p>
          <a:p>
            <a:pPr eaLnBrk="1" hangingPunct="1"/>
            <a:r>
              <a:rPr lang="el-GR" altLang="en-US" sz="2400" b="1" dirty="0">
                <a:solidFill>
                  <a:srgbClr val="171613"/>
                </a:solidFill>
                <a:latin typeface="Century Gothic" pitchFamily="34" charset="0"/>
              </a:rPr>
              <a:t>Τι επίδραση έχει η Πολιτιστική Νοημοσύνη</a:t>
            </a:r>
            <a:r>
              <a:rPr lang="el-GR" altLang="en-US" sz="2400" b="1" dirty="0" smtClean="0">
                <a:solidFill>
                  <a:srgbClr val="171613"/>
                </a:solidFill>
                <a:latin typeface="Century Gothic" pitchFamily="34" charset="0"/>
              </a:rPr>
              <a:t> </a:t>
            </a:r>
            <a:r>
              <a:rPr lang="el-GR" altLang="en-US" sz="2400" b="1" dirty="0">
                <a:solidFill>
                  <a:srgbClr val="171613"/>
                </a:solidFill>
                <a:latin typeface="Century Gothic" pitchFamily="34" charset="0"/>
              </a:rPr>
              <a:t>στους ανθρώπους</a:t>
            </a:r>
            <a:r>
              <a:rPr lang="en-US" altLang="en-US" sz="2400" b="1" dirty="0">
                <a:solidFill>
                  <a:srgbClr val="171613"/>
                </a:solidFill>
                <a:latin typeface="Century Gothic" pitchFamily="34" charset="0"/>
              </a:rPr>
              <a:t>; </a:t>
            </a:r>
          </a:p>
          <a:p>
            <a:pPr eaLnBrk="1" hangingPunct="1"/>
            <a:endParaRPr lang="en-US" altLang="en-US" sz="2400" b="1" dirty="0">
              <a:solidFill>
                <a:srgbClr val="171613"/>
              </a:solidFill>
              <a:latin typeface="Century Gothic" pitchFamily="34" charset="0"/>
            </a:endParaRPr>
          </a:p>
          <a:p>
            <a:pPr eaLnBrk="1" hangingPunct="1"/>
            <a:r>
              <a:rPr lang="el-GR" altLang="en-US" sz="2400" b="1" dirty="0">
                <a:solidFill>
                  <a:srgbClr val="171613"/>
                </a:solidFill>
                <a:latin typeface="Century Gothic" pitchFamily="34" charset="0"/>
              </a:rPr>
              <a:t>Τι επίδραση έχει στην κοινότητα</a:t>
            </a:r>
            <a:r>
              <a:rPr lang="en-US" altLang="en-US" sz="2400" b="1" dirty="0">
                <a:solidFill>
                  <a:srgbClr val="171613"/>
                </a:solidFill>
                <a:latin typeface="Century Gothic" pitchFamily="34" charset="0"/>
              </a:rPr>
              <a:t>; </a:t>
            </a:r>
          </a:p>
        </p:txBody>
      </p:sp>
      <p:sp>
        <p:nvSpPr>
          <p:cNvPr id="16" name="TextBox 3"/>
          <p:cNvSpPr txBox="1">
            <a:spLocks noChangeArrowheads="1"/>
          </p:cNvSpPr>
          <p:nvPr/>
        </p:nvSpPr>
        <p:spPr bwMode="auto">
          <a:xfrm>
            <a:off x="428625" y="170656"/>
            <a:ext cx="3444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l-GR" altLang="en-US" sz="2000" b="1" dirty="0" smtClean="0">
                <a:solidFill>
                  <a:srgbClr val="171613"/>
                </a:solidFill>
                <a:latin typeface="Century Gothic" pitchFamily="34" charset="0"/>
              </a:rPr>
              <a:t>Πολιτιστική Νοημοσύνη</a:t>
            </a:r>
            <a:endParaRPr lang="en-US" altLang="en-US" sz="2000" dirty="0">
              <a:solidFill>
                <a:srgbClr val="171613"/>
              </a:solidFill>
              <a:latin typeface="Century Gothic"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0244" name="TextBox 3"/>
          <p:cNvSpPr txBox="1">
            <a:spLocks noChangeArrowheads="1"/>
          </p:cNvSpPr>
          <p:nvPr/>
        </p:nvSpPr>
        <p:spPr bwMode="auto">
          <a:xfrm>
            <a:off x="-3175" y="209550"/>
            <a:ext cx="431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a:latin typeface="Century Gothic" pitchFamily="34" charset="0"/>
              </a:rPr>
              <a:t>T.2</a:t>
            </a:r>
            <a:endParaRPr lang="en-US" altLang="en-US" sz="1400">
              <a:latin typeface="Century Gothic" pitchFamily="34" charset="0"/>
            </a:endParaRPr>
          </a:p>
        </p:txBody>
      </p:sp>
      <p:grpSp>
        <p:nvGrpSpPr>
          <p:cNvPr id="10245" name="Group 5"/>
          <p:cNvGrpSpPr>
            <a:grpSpLocks/>
          </p:cNvGrpSpPr>
          <p:nvPr/>
        </p:nvGrpSpPr>
        <p:grpSpPr bwMode="auto">
          <a:xfrm>
            <a:off x="5883275" y="-3175"/>
            <a:ext cx="3260725" cy="731838"/>
            <a:chOff x="6660575" y="-3177"/>
            <a:chExt cx="2483425" cy="560390"/>
          </a:xfrm>
        </p:grpSpPr>
        <p:pic>
          <p:nvPicPr>
            <p:cNvPr id="10248" name="Εικόνα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Εικόνα 12"/>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Εικόνα 13"/>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1" name="Εικόνα 13"/>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23" name="TextBox 3"/>
          <p:cNvSpPr txBox="1">
            <a:spLocks noChangeArrowheads="1"/>
          </p:cNvSpPr>
          <p:nvPr/>
        </p:nvSpPr>
        <p:spPr bwMode="auto">
          <a:xfrm>
            <a:off x="1379538" y="1625600"/>
            <a:ext cx="6950075"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r>
              <a:rPr lang="el-GR" altLang="en-US" b="1" dirty="0">
                <a:solidFill>
                  <a:srgbClr val="171613"/>
                </a:solidFill>
                <a:latin typeface="Century Gothic" pitchFamily="34" charset="0"/>
              </a:rPr>
              <a:t>Τι είναι η Πολιτιστική Νοημοσύνη; </a:t>
            </a:r>
          </a:p>
          <a:p>
            <a:pPr marL="285750" indent="-285750" eaLnBrk="1" hangingPunct="1">
              <a:buFont typeface="Arial" panose="020B0604020202020204" pitchFamily="34" charset="0"/>
              <a:buChar char="•"/>
              <a:defRPr/>
            </a:pPr>
            <a:r>
              <a:rPr lang="el-GR" altLang="en-US" dirty="0">
                <a:solidFill>
                  <a:srgbClr val="171613"/>
                </a:solidFill>
                <a:latin typeface="Century Gothic" pitchFamily="34" charset="0"/>
              </a:rPr>
              <a:t>Είναι η κατανόηση που έχουμε για τα σύμβολα και τις ενέργειες που καθορίζουν την κοινότητά μας και </a:t>
            </a:r>
            <a:r>
              <a:rPr lang="el-GR" altLang="en-US" dirty="0" smtClean="0">
                <a:solidFill>
                  <a:srgbClr val="171613"/>
                </a:solidFill>
                <a:latin typeface="Century Gothic" pitchFamily="34" charset="0"/>
              </a:rPr>
              <a:t>το πώς </a:t>
            </a:r>
            <a:r>
              <a:rPr lang="el-GR" altLang="en-US" dirty="0">
                <a:solidFill>
                  <a:srgbClr val="171613"/>
                </a:solidFill>
                <a:latin typeface="Century Gothic" pitchFamily="34" charset="0"/>
              </a:rPr>
              <a:t>πρέπει να </a:t>
            </a:r>
            <a:r>
              <a:rPr lang="el-GR" altLang="en-US" dirty="0" smtClean="0">
                <a:solidFill>
                  <a:srgbClr val="171613"/>
                </a:solidFill>
                <a:latin typeface="Century Gothic" pitchFamily="34" charset="0"/>
              </a:rPr>
              <a:t>συμπεριφερθούμε </a:t>
            </a:r>
            <a:r>
              <a:rPr lang="el-GR" altLang="en-US" dirty="0">
                <a:solidFill>
                  <a:srgbClr val="171613"/>
                </a:solidFill>
                <a:latin typeface="Century Gothic" pitchFamily="34" charset="0"/>
              </a:rPr>
              <a:t>μέσα σε αυτήν την κοινότητα</a:t>
            </a:r>
            <a:r>
              <a:rPr lang="el-GR" altLang="en-US" dirty="0" smtClean="0">
                <a:solidFill>
                  <a:srgbClr val="171613"/>
                </a:solidFill>
                <a:latin typeface="Century Gothic" pitchFamily="34" charset="0"/>
              </a:rPr>
              <a:t>.</a:t>
            </a:r>
            <a:endParaRPr lang="en-US" altLang="en-US" dirty="0">
              <a:solidFill>
                <a:srgbClr val="171613"/>
              </a:solidFill>
              <a:latin typeface="Century Gothic" pitchFamily="34" charset="0"/>
            </a:endParaRPr>
          </a:p>
          <a:p>
            <a:pPr eaLnBrk="1" hangingPunct="1"/>
            <a:r>
              <a:rPr lang="el-GR" altLang="en-US" b="1" dirty="0">
                <a:solidFill>
                  <a:srgbClr val="171613"/>
                </a:solidFill>
                <a:latin typeface="Century Gothic" pitchFamily="34" charset="0"/>
              </a:rPr>
              <a:t>Γιατί είναι σημαντική</a:t>
            </a:r>
            <a:r>
              <a:rPr lang="en-US" altLang="en-US" b="1" dirty="0">
                <a:solidFill>
                  <a:srgbClr val="171613"/>
                </a:solidFill>
                <a:latin typeface="Century Gothic" pitchFamily="34" charset="0"/>
              </a:rPr>
              <a:t>; </a:t>
            </a:r>
          </a:p>
          <a:p>
            <a:pPr marL="285750" indent="-285750" eaLnBrk="1" hangingPunct="1">
              <a:buFont typeface="Arial" panose="020B0604020202020204" pitchFamily="34" charset="0"/>
              <a:buChar char="•"/>
              <a:defRPr/>
            </a:pPr>
            <a:r>
              <a:rPr lang="el-GR" altLang="en-US" dirty="0">
                <a:solidFill>
                  <a:srgbClr val="171613"/>
                </a:solidFill>
                <a:latin typeface="Century Gothic" pitchFamily="34" charset="0"/>
              </a:rPr>
              <a:t>Χρησιμοποιούμε τα </a:t>
            </a:r>
            <a:r>
              <a:rPr lang="el-GR" altLang="en-US" dirty="0" smtClean="0">
                <a:solidFill>
                  <a:srgbClr val="171613"/>
                </a:solidFill>
                <a:latin typeface="Century Gothic" pitchFamily="34" charset="0"/>
              </a:rPr>
              <a:t>τεχνουργήματα </a:t>
            </a:r>
            <a:r>
              <a:rPr lang="el-GR" altLang="en-US" dirty="0">
                <a:solidFill>
                  <a:srgbClr val="171613"/>
                </a:solidFill>
                <a:latin typeface="Century Gothic" pitchFamily="34" charset="0"/>
              </a:rPr>
              <a:t>ως σύμβολα </a:t>
            </a:r>
            <a:r>
              <a:rPr lang="el-GR" altLang="en-US" dirty="0" smtClean="0">
                <a:solidFill>
                  <a:srgbClr val="171613"/>
                </a:solidFill>
                <a:latin typeface="Century Gothic" pitchFamily="34" charset="0"/>
              </a:rPr>
              <a:t>εξωτερίκευσης του </a:t>
            </a:r>
            <a:r>
              <a:rPr lang="el-GR" altLang="en-US" dirty="0">
                <a:solidFill>
                  <a:srgbClr val="171613"/>
                </a:solidFill>
                <a:latin typeface="Century Gothic" pitchFamily="34" charset="0"/>
              </a:rPr>
              <a:t>ποιοι είμαστε και </a:t>
            </a:r>
            <a:r>
              <a:rPr lang="el-GR" altLang="en-US" dirty="0" smtClean="0">
                <a:solidFill>
                  <a:srgbClr val="171613"/>
                </a:solidFill>
                <a:latin typeface="Century Gothic" pitchFamily="34" charset="0"/>
              </a:rPr>
              <a:t>για το </a:t>
            </a:r>
            <a:r>
              <a:rPr lang="el-GR" altLang="en-US" dirty="0">
                <a:solidFill>
                  <a:srgbClr val="171613"/>
                </a:solidFill>
                <a:latin typeface="Century Gothic" pitchFamily="34" charset="0"/>
              </a:rPr>
              <a:t>πού ανήκουμε</a:t>
            </a:r>
            <a:r>
              <a:rPr lang="el-GR" altLang="en-US" dirty="0" smtClean="0">
                <a:solidFill>
                  <a:srgbClr val="171613"/>
                </a:solidFill>
                <a:latin typeface="Century Gothic" pitchFamily="34" charset="0"/>
              </a:rPr>
              <a:t>.</a:t>
            </a:r>
            <a:r>
              <a:rPr lang="en-US" altLang="en-US" dirty="0" smtClean="0">
                <a:solidFill>
                  <a:srgbClr val="171613"/>
                </a:solidFill>
                <a:latin typeface="Century Gothic" pitchFamily="34" charset="0"/>
              </a:rPr>
              <a:t>  </a:t>
            </a:r>
            <a:endParaRPr lang="en-US" altLang="en-US" dirty="0">
              <a:solidFill>
                <a:srgbClr val="171613"/>
              </a:solidFill>
              <a:latin typeface="Century Gothic" pitchFamily="34" charset="0"/>
            </a:endParaRPr>
          </a:p>
          <a:p>
            <a:pPr eaLnBrk="1" hangingPunct="1">
              <a:defRPr/>
            </a:pPr>
            <a:r>
              <a:rPr lang="el-GR" altLang="en-US" b="1" dirty="0">
                <a:solidFill>
                  <a:srgbClr val="171613"/>
                </a:solidFill>
                <a:latin typeface="Century Gothic" pitchFamily="34" charset="0"/>
              </a:rPr>
              <a:t>Τι επίδραση έχει η Πολιτιστική Νοημοσύνη στους ανθρώπους</a:t>
            </a:r>
            <a:r>
              <a:rPr lang="el-GR" altLang="en-US" b="1" dirty="0" smtClean="0">
                <a:solidFill>
                  <a:srgbClr val="171613"/>
                </a:solidFill>
                <a:latin typeface="Century Gothic" pitchFamily="34" charset="0"/>
              </a:rPr>
              <a:t>;</a:t>
            </a:r>
            <a:endParaRPr lang="en-US" altLang="en-US" b="1" dirty="0" smtClean="0">
              <a:solidFill>
                <a:srgbClr val="171613"/>
              </a:solidFill>
              <a:latin typeface="Century Gothic" pitchFamily="34" charset="0"/>
            </a:endParaRPr>
          </a:p>
          <a:p>
            <a:pPr marL="285750" indent="-285750" eaLnBrk="1" hangingPunct="1">
              <a:buFont typeface="Arial" panose="020B0604020202020204" pitchFamily="34" charset="0"/>
              <a:buChar char="•"/>
              <a:defRPr/>
            </a:pPr>
            <a:r>
              <a:rPr lang="el-GR" altLang="en-US" dirty="0">
                <a:solidFill>
                  <a:srgbClr val="171613"/>
                </a:solidFill>
                <a:latin typeface="Century Gothic" pitchFamily="34" charset="0"/>
              </a:rPr>
              <a:t>Η πολιτισμική νοημοσύνη επιτρέπει στα άτομα να ενταχθούν σε μια </a:t>
            </a:r>
            <a:r>
              <a:rPr lang="el-GR" altLang="en-US" dirty="0" smtClean="0">
                <a:solidFill>
                  <a:srgbClr val="171613"/>
                </a:solidFill>
                <a:latin typeface="Century Gothic" pitchFamily="34" charset="0"/>
              </a:rPr>
              <a:t>κοινότητα.</a:t>
            </a:r>
            <a:endParaRPr lang="en-US" altLang="en-US" dirty="0" smtClean="0">
              <a:solidFill>
                <a:srgbClr val="171613"/>
              </a:solidFill>
              <a:latin typeface="Century Gothic" pitchFamily="34" charset="0"/>
            </a:endParaRPr>
          </a:p>
          <a:p>
            <a:pPr eaLnBrk="1" hangingPunct="1">
              <a:defRPr/>
            </a:pPr>
            <a:r>
              <a:rPr lang="el-GR" altLang="en-US" b="1" dirty="0">
                <a:solidFill>
                  <a:srgbClr val="171613"/>
                </a:solidFill>
                <a:latin typeface="Century Gothic" pitchFamily="34" charset="0"/>
              </a:rPr>
              <a:t>Τι επίδραση έχει στην κοινότητα; </a:t>
            </a:r>
            <a:endParaRPr lang="en-US" altLang="en-US" b="1" dirty="0" smtClean="0">
              <a:solidFill>
                <a:srgbClr val="171613"/>
              </a:solidFill>
              <a:latin typeface="Century Gothic" pitchFamily="34" charset="0"/>
            </a:endParaRPr>
          </a:p>
          <a:p>
            <a:pPr marL="285750" indent="-285750" eaLnBrk="1" hangingPunct="1">
              <a:buFont typeface="Arial" panose="020B0604020202020204" pitchFamily="34" charset="0"/>
              <a:buChar char="•"/>
              <a:defRPr/>
            </a:pPr>
            <a:r>
              <a:rPr lang="el-GR" altLang="en-US" dirty="0">
                <a:solidFill>
                  <a:srgbClr val="171613"/>
                </a:solidFill>
                <a:latin typeface="Century Gothic" pitchFamily="34" charset="0"/>
              </a:rPr>
              <a:t>Η πολιτισμική νοημοσύνη επηρεάζει τη σχέση που έχουμε με τους </a:t>
            </a:r>
            <a:r>
              <a:rPr lang="el-GR" altLang="en-US" dirty="0" smtClean="0">
                <a:solidFill>
                  <a:srgbClr val="171613"/>
                </a:solidFill>
                <a:latin typeface="Century Gothic" pitchFamily="34" charset="0"/>
              </a:rPr>
              <a:t>άλλους.</a:t>
            </a:r>
            <a:r>
              <a:rPr lang="en-US" altLang="en-US" dirty="0" smtClean="0">
                <a:solidFill>
                  <a:srgbClr val="171613"/>
                </a:solidFill>
                <a:latin typeface="Century Gothic" pitchFamily="34" charset="0"/>
              </a:rPr>
              <a:t> </a:t>
            </a:r>
            <a:endParaRPr lang="en-US" altLang="en-US" dirty="0">
              <a:solidFill>
                <a:srgbClr val="171613"/>
              </a:solidFill>
              <a:latin typeface="Century Gothic" pitchFamily="34" charset="0"/>
            </a:endParaRPr>
          </a:p>
        </p:txBody>
      </p:sp>
      <p:sp>
        <p:nvSpPr>
          <p:cNvPr id="15" name="TextBox 3"/>
          <p:cNvSpPr txBox="1">
            <a:spLocks noChangeArrowheads="1"/>
          </p:cNvSpPr>
          <p:nvPr/>
        </p:nvSpPr>
        <p:spPr bwMode="auto">
          <a:xfrm>
            <a:off x="428625" y="170656"/>
            <a:ext cx="3444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l-GR" altLang="en-US" sz="2000" b="1" dirty="0" smtClean="0">
                <a:solidFill>
                  <a:srgbClr val="171613"/>
                </a:solidFill>
                <a:latin typeface="Century Gothic" pitchFamily="34" charset="0"/>
              </a:rPr>
              <a:t>Πολιτιστική Νοημοσύνη</a:t>
            </a:r>
            <a:endParaRPr lang="en-US" altLang="en-US" sz="2000" dirty="0">
              <a:solidFill>
                <a:srgbClr val="171613"/>
              </a:solidFill>
              <a:latin typeface="Century Gothic"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0" y="0"/>
            <a:ext cx="341313" cy="685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endParaRPr lang="en-US" altLang="en-US">
              <a:solidFill>
                <a:srgbClr val="FFFFFF"/>
              </a:solidFill>
              <a:latin typeface="Century Schoolbook" pitchFamily="18" charset="0"/>
            </a:endParaRPr>
          </a:p>
        </p:txBody>
      </p:sp>
      <p:sp>
        <p:nvSpPr>
          <p:cNvPr id="11269" name="TextBox 3"/>
          <p:cNvSpPr txBox="1">
            <a:spLocks noChangeArrowheads="1"/>
          </p:cNvSpPr>
          <p:nvPr/>
        </p:nvSpPr>
        <p:spPr bwMode="auto">
          <a:xfrm>
            <a:off x="-55563" y="217488"/>
            <a:ext cx="4968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dirty="0">
                <a:latin typeface="Century Gothic" pitchFamily="34" charset="0"/>
              </a:rPr>
              <a:t>A.3</a:t>
            </a:r>
            <a:endParaRPr lang="en-US" altLang="en-US" sz="1400" dirty="0">
              <a:latin typeface="Century Gothic" pitchFamily="34" charset="0"/>
            </a:endParaRPr>
          </a:p>
        </p:txBody>
      </p:sp>
      <p:grpSp>
        <p:nvGrpSpPr>
          <p:cNvPr id="11270" name="Group 8"/>
          <p:cNvGrpSpPr>
            <a:grpSpLocks/>
          </p:cNvGrpSpPr>
          <p:nvPr/>
        </p:nvGrpSpPr>
        <p:grpSpPr bwMode="auto">
          <a:xfrm>
            <a:off x="5883275" y="-3175"/>
            <a:ext cx="3260725" cy="731838"/>
            <a:chOff x="6660575" y="-3177"/>
            <a:chExt cx="2483425" cy="560390"/>
          </a:xfrm>
        </p:grpSpPr>
        <p:pic>
          <p:nvPicPr>
            <p:cNvPr id="11273" name="Εικόνα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Εικόνα 12"/>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Εικόνα 13"/>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6" name="Εικόνα 13"/>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4" name="Straight Connector 13"/>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8" name="Straight Connector 7"/>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1272" name="TextBox 3"/>
          <p:cNvSpPr txBox="1">
            <a:spLocks noChangeArrowheads="1"/>
          </p:cNvSpPr>
          <p:nvPr/>
        </p:nvSpPr>
        <p:spPr bwMode="auto">
          <a:xfrm>
            <a:off x="1438275" y="1858963"/>
            <a:ext cx="6950075"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altLang="en-US" sz="2400" b="1" dirty="0">
                <a:solidFill>
                  <a:srgbClr val="171613"/>
                </a:solidFill>
                <a:latin typeface="Century Gothic" pitchFamily="34" charset="0"/>
              </a:rPr>
              <a:t>Τι είναι το Κοινωνικό </a:t>
            </a:r>
            <a:r>
              <a:rPr lang="el-GR" altLang="en-US" sz="2400" b="1" dirty="0" smtClean="0">
                <a:solidFill>
                  <a:srgbClr val="171613"/>
                </a:solidFill>
                <a:latin typeface="Century Gothic" pitchFamily="34" charset="0"/>
              </a:rPr>
              <a:t>Κεφάλαιο</a:t>
            </a:r>
            <a:r>
              <a:rPr lang="en-US" altLang="en-US" sz="2400" b="1" dirty="0" smtClean="0">
                <a:solidFill>
                  <a:srgbClr val="171613"/>
                </a:solidFill>
                <a:latin typeface="Century Gothic" pitchFamily="34" charset="0"/>
              </a:rPr>
              <a:t>;</a:t>
            </a:r>
            <a:endParaRPr lang="en-US" altLang="en-US" sz="2400" b="1" dirty="0">
              <a:solidFill>
                <a:schemeClr val="tx2"/>
              </a:solidFill>
              <a:latin typeface="Century Gothic" pitchFamily="34" charset="0"/>
            </a:endParaRPr>
          </a:p>
          <a:p>
            <a:pPr eaLnBrk="1" hangingPunct="1"/>
            <a:endParaRPr lang="en-US" altLang="en-US" sz="2400" b="1" dirty="0">
              <a:solidFill>
                <a:schemeClr val="tx2"/>
              </a:solidFill>
              <a:latin typeface="Century Gothic" pitchFamily="34" charset="0"/>
            </a:endParaRPr>
          </a:p>
          <a:p>
            <a:pPr eaLnBrk="1" hangingPunct="1"/>
            <a:r>
              <a:rPr lang="el-GR" altLang="en-US" sz="2400" b="1" dirty="0">
                <a:solidFill>
                  <a:srgbClr val="171613"/>
                </a:solidFill>
                <a:latin typeface="Century Gothic" pitchFamily="34" charset="0"/>
              </a:rPr>
              <a:t>Γιατί είναι </a:t>
            </a:r>
            <a:r>
              <a:rPr lang="el-GR" altLang="en-US" sz="2400" b="1" dirty="0" smtClean="0">
                <a:solidFill>
                  <a:srgbClr val="171613"/>
                </a:solidFill>
                <a:latin typeface="Century Gothic" pitchFamily="34" charset="0"/>
              </a:rPr>
              <a:t>σημαντικ</a:t>
            </a:r>
            <a:r>
              <a:rPr lang="el-GR" altLang="en-US" sz="2400" b="1" dirty="0">
                <a:solidFill>
                  <a:srgbClr val="171613"/>
                </a:solidFill>
                <a:latin typeface="Century Gothic" pitchFamily="34" charset="0"/>
              </a:rPr>
              <a:t>ό</a:t>
            </a:r>
            <a:r>
              <a:rPr lang="en-US" altLang="en-US" sz="2400" b="1" dirty="0" smtClean="0">
                <a:solidFill>
                  <a:srgbClr val="171613"/>
                </a:solidFill>
                <a:latin typeface="Century Gothic" pitchFamily="34" charset="0"/>
              </a:rPr>
              <a:t>; </a:t>
            </a:r>
            <a:endParaRPr lang="en-US" altLang="en-US" sz="2400" b="1" dirty="0">
              <a:solidFill>
                <a:srgbClr val="171613"/>
              </a:solidFill>
              <a:latin typeface="Century Gothic" pitchFamily="34" charset="0"/>
            </a:endParaRPr>
          </a:p>
          <a:p>
            <a:pPr eaLnBrk="1" hangingPunct="1"/>
            <a:endParaRPr lang="en-US" altLang="en-US" sz="2400" b="1" dirty="0">
              <a:solidFill>
                <a:schemeClr val="tx2"/>
              </a:solidFill>
              <a:latin typeface="Century Gothic" pitchFamily="34" charset="0"/>
            </a:endParaRPr>
          </a:p>
          <a:p>
            <a:pPr eaLnBrk="1" hangingPunct="1"/>
            <a:r>
              <a:rPr lang="el-GR" altLang="en-US" sz="2400" b="1" dirty="0">
                <a:solidFill>
                  <a:srgbClr val="171613"/>
                </a:solidFill>
                <a:latin typeface="Century Gothic" pitchFamily="34" charset="0"/>
              </a:rPr>
              <a:t>Τι επίδραση έχει το Κοινωνικό Κεφάλαιο </a:t>
            </a:r>
            <a:r>
              <a:rPr lang="el-GR" altLang="en-US" sz="2400" b="1" dirty="0" smtClean="0">
                <a:solidFill>
                  <a:srgbClr val="171613"/>
                </a:solidFill>
                <a:latin typeface="Century Gothic" pitchFamily="34" charset="0"/>
              </a:rPr>
              <a:t>στους </a:t>
            </a:r>
            <a:r>
              <a:rPr lang="el-GR" altLang="en-US" sz="2400" b="1" dirty="0">
                <a:solidFill>
                  <a:srgbClr val="171613"/>
                </a:solidFill>
                <a:latin typeface="Century Gothic" pitchFamily="34" charset="0"/>
              </a:rPr>
              <a:t>ανθρώπους</a:t>
            </a:r>
            <a:r>
              <a:rPr lang="en-US" altLang="en-US" sz="2400" b="1" dirty="0">
                <a:solidFill>
                  <a:srgbClr val="171613"/>
                </a:solidFill>
                <a:latin typeface="Century Gothic" pitchFamily="34" charset="0"/>
              </a:rPr>
              <a:t>; </a:t>
            </a:r>
          </a:p>
          <a:p>
            <a:pPr eaLnBrk="1" hangingPunct="1"/>
            <a:endParaRPr lang="en-US" altLang="en-US" sz="2400" b="1" dirty="0">
              <a:solidFill>
                <a:schemeClr val="tx2"/>
              </a:solidFill>
              <a:latin typeface="Century Gothic" pitchFamily="34" charset="0"/>
            </a:endParaRPr>
          </a:p>
          <a:p>
            <a:pPr eaLnBrk="1" hangingPunct="1"/>
            <a:r>
              <a:rPr lang="el-GR" altLang="en-US" sz="2400" b="1" dirty="0">
                <a:solidFill>
                  <a:srgbClr val="171613"/>
                </a:solidFill>
                <a:latin typeface="Century Gothic" pitchFamily="34" charset="0"/>
              </a:rPr>
              <a:t>Τι επίδραση έχει στην κοινότητα</a:t>
            </a:r>
            <a:r>
              <a:rPr lang="en-US" altLang="en-US" sz="2400" b="1" dirty="0">
                <a:solidFill>
                  <a:srgbClr val="171613"/>
                </a:solidFill>
                <a:latin typeface="Century Gothic" pitchFamily="34" charset="0"/>
              </a:rPr>
              <a:t>; </a:t>
            </a:r>
          </a:p>
        </p:txBody>
      </p:sp>
      <p:sp>
        <p:nvSpPr>
          <p:cNvPr id="16" name="TextBox 3"/>
          <p:cNvSpPr txBox="1">
            <a:spLocks noChangeArrowheads="1"/>
          </p:cNvSpPr>
          <p:nvPr/>
        </p:nvSpPr>
        <p:spPr bwMode="auto">
          <a:xfrm>
            <a:off x="428625" y="170656"/>
            <a:ext cx="3444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l-GR" altLang="en-US" sz="2000" b="1" dirty="0" smtClean="0">
                <a:solidFill>
                  <a:srgbClr val="171613"/>
                </a:solidFill>
                <a:latin typeface="Century Gothic" pitchFamily="34" charset="0"/>
              </a:rPr>
              <a:t>Κοινωνικό Κεφάλαιο</a:t>
            </a:r>
            <a:endParaRPr lang="en-US" altLang="en-US" sz="2000" dirty="0">
              <a:solidFill>
                <a:srgbClr val="171613"/>
              </a:solidFill>
              <a:latin typeface="Century Gothic"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2292" name="TextBox 3"/>
          <p:cNvSpPr txBox="1">
            <a:spLocks noChangeArrowheads="1"/>
          </p:cNvSpPr>
          <p:nvPr/>
        </p:nvSpPr>
        <p:spPr bwMode="auto">
          <a:xfrm>
            <a:off x="-3175" y="209550"/>
            <a:ext cx="431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dirty="0">
                <a:latin typeface="Century Gothic" pitchFamily="34" charset="0"/>
              </a:rPr>
              <a:t>T.3</a:t>
            </a:r>
            <a:endParaRPr lang="en-US" altLang="en-US" sz="1400" dirty="0">
              <a:latin typeface="Century Gothic" pitchFamily="34" charset="0"/>
            </a:endParaRPr>
          </a:p>
        </p:txBody>
      </p:sp>
      <p:grpSp>
        <p:nvGrpSpPr>
          <p:cNvPr id="12293" name="Group 5"/>
          <p:cNvGrpSpPr>
            <a:grpSpLocks/>
          </p:cNvGrpSpPr>
          <p:nvPr/>
        </p:nvGrpSpPr>
        <p:grpSpPr bwMode="auto">
          <a:xfrm>
            <a:off x="5883275" y="-3175"/>
            <a:ext cx="3260725" cy="731838"/>
            <a:chOff x="6660575" y="-3177"/>
            <a:chExt cx="2483425" cy="560390"/>
          </a:xfrm>
        </p:grpSpPr>
        <p:pic>
          <p:nvPicPr>
            <p:cNvPr id="12296" name="Εικόνα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Εικόνα 12"/>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Εικόνα 13"/>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9" name="Εικόνα 13"/>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2295" name="TextBox 3"/>
          <p:cNvSpPr txBox="1">
            <a:spLocks noChangeArrowheads="1"/>
          </p:cNvSpPr>
          <p:nvPr/>
        </p:nvSpPr>
        <p:spPr bwMode="auto">
          <a:xfrm>
            <a:off x="1073427" y="1443841"/>
            <a:ext cx="7513982"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l-GR" altLang="en-US" b="1" dirty="0">
                <a:solidFill>
                  <a:srgbClr val="171613"/>
                </a:solidFill>
                <a:latin typeface="Century Gothic" pitchFamily="34" charset="0"/>
              </a:rPr>
              <a:t>Τι είναι το Κοινωνικό Κεφάλαιο;</a:t>
            </a:r>
          </a:p>
          <a:p>
            <a:pPr marL="285750" indent="-285750" eaLnBrk="1" hangingPunct="1">
              <a:buFont typeface="Arial" panose="020B0604020202020204" pitchFamily="34" charset="0"/>
              <a:buChar char="•"/>
            </a:pPr>
            <a:r>
              <a:rPr lang="el-GR" altLang="en-US" dirty="0">
                <a:solidFill>
                  <a:srgbClr val="171613"/>
                </a:solidFill>
                <a:latin typeface="Century Gothic" pitchFamily="34" charset="0"/>
              </a:rPr>
              <a:t>Το κοινωνικό κεφάλαιο είναι το άθροισμα των πιθανών πόρων </a:t>
            </a:r>
            <a:r>
              <a:rPr lang="el-GR" altLang="en-US" dirty="0" smtClean="0">
                <a:solidFill>
                  <a:srgbClr val="171613"/>
                </a:solidFill>
                <a:latin typeface="Century Gothic" pitchFamily="34" charset="0"/>
              </a:rPr>
              <a:t>εντός του δικτύου μας, </a:t>
            </a:r>
            <a:r>
              <a:rPr lang="el-GR" altLang="en-US" dirty="0">
                <a:solidFill>
                  <a:srgbClr val="171613"/>
                </a:solidFill>
                <a:latin typeface="Century Gothic" pitchFamily="34" charset="0"/>
              </a:rPr>
              <a:t>που επιτρέπει δράσεις </a:t>
            </a:r>
            <a:r>
              <a:rPr lang="el-GR" altLang="en-US" dirty="0" smtClean="0">
                <a:solidFill>
                  <a:srgbClr val="171613"/>
                </a:solidFill>
                <a:latin typeface="Century Gothic" pitchFamily="34" charset="0"/>
              </a:rPr>
              <a:t>μέσω της εμπιστοσύνης</a:t>
            </a:r>
            <a:r>
              <a:rPr lang="el-GR" altLang="en-US" dirty="0">
                <a:solidFill>
                  <a:srgbClr val="171613"/>
                </a:solidFill>
                <a:latin typeface="Century Gothic" pitchFamily="34" charset="0"/>
              </a:rPr>
              <a:t>, </a:t>
            </a:r>
            <a:r>
              <a:rPr lang="el-GR" altLang="en-US" dirty="0" smtClean="0">
                <a:solidFill>
                  <a:srgbClr val="171613"/>
                </a:solidFill>
                <a:latin typeface="Century Gothic" pitchFamily="34" charset="0"/>
              </a:rPr>
              <a:t>της αμοιβαιότητας</a:t>
            </a:r>
            <a:r>
              <a:rPr lang="el-GR" altLang="en-US" dirty="0">
                <a:solidFill>
                  <a:srgbClr val="171613"/>
                </a:solidFill>
                <a:latin typeface="Century Gothic" pitchFamily="34" charset="0"/>
              </a:rPr>
              <a:t>, </a:t>
            </a:r>
            <a:r>
              <a:rPr lang="el-GR" altLang="en-US" dirty="0" smtClean="0">
                <a:solidFill>
                  <a:srgbClr val="171613"/>
                </a:solidFill>
                <a:latin typeface="Century Gothic" pitchFamily="34" charset="0"/>
              </a:rPr>
              <a:t>της κοινωνικής </a:t>
            </a:r>
            <a:r>
              <a:rPr lang="el-GR" altLang="en-US" dirty="0">
                <a:solidFill>
                  <a:srgbClr val="171613"/>
                </a:solidFill>
                <a:latin typeface="Century Gothic" pitchFamily="34" charset="0"/>
              </a:rPr>
              <a:t>συμμετοχής </a:t>
            </a:r>
            <a:r>
              <a:rPr lang="el-GR" altLang="en-US" dirty="0" smtClean="0">
                <a:solidFill>
                  <a:srgbClr val="171613"/>
                </a:solidFill>
                <a:latin typeface="Century Gothic" pitchFamily="34" charset="0"/>
              </a:rPr>
              <a:t>και των κοινωνικών κανόνων.</a:t>
            </a:r>
          </a:p>
          <a:p>
            <a:pPr eaLnBrk="1" hangingPunct="1"/>
            <a:r>
              <a:rPr lang="el-GR" altLang="en-US" b="1" dirty="0" smtClean="0">
                <a:solidFill>
                  <a:srgbClr val="171613"/>
                </a:solidFill>
                <a:latin typeface="Century Gothic" pitchFamily="34" charset="0"/>
              </a:rPr>
              <a:t>Γιατί </a:t>
            </a:r>
            <a:r>
              <a:rPr lang="el-GR" altLang="en-US" b="1" dirty="0">
                <a:solidFill>
                  <a:srgbClr val="171613"/>
                </a:solidFill>
                <a:latin typeface="Century Gothic" pitchFamily="34" charset="0"/>
              </a:rPr>
              <a:t>είναι σημαντικό; </a:t>
            </a:r>
            <a:r>
              <a:rPr lang="en-US" altLang="en-US" b="1" dirty="0" smtClean="0">
                <a:solidFill>
                  <a:srgbClr val="171613"/>
                </a:solidFill>
                <a:latin typeface="Century Gothic" pitchFamily="34" charset="0"/>
              </a:rPr>
              <a:t> </a:t>
            </a:r>
            <a:endParaRPr lang="en-US" altLang="en-US" b="1" dirty="0">
              <a:solidFill>
                <a:srgbClr val="171613"/>
              </a:solidFill>
              <a:latin typeface="Century Gothic" pitchFamily="34" charset="0"/>
            </a:endParaRPr>
          </a:p>
          <a:p>
            <a:pPr marL="285750" indent="-285750" eaLnBrk="1" hangingPunct="1">
              <a:buFont typeface="Arial" panose="020B0604020202020204" pitchFamily="34" charset="0"/>
              <a:buChar char="•"/>
            </a:pPr>
            <a:r>
              <a:rPr lang="el-GR" altLang="en-US" dirty="0">
                <a:solidFill>
                  <a:srgbClr val="171613"/>
                </a:solidFill>
                <a:latin typeface="Century Gothic" pitchFamily="34" charset="0"/>
              </a:rPr>
              <a:t>Το κοινωνικό κεφάλαιο μας επιτρέπει να </a:t>
            </a:r>
            <a:r>
              <a:rPr lang="el-GR" altLang="en-US" dirty="0" smtClean="0">
                <a:solidFill>
                  <a:srgbClr val="171613"/>
                </a:solidFill>
                <a:latin typeface="Century Gothic" pitchFamily="34" charset="0"/>
              </a:rPr>
              <a:t>αλληλοεπιδρούμε </a:t>
            </a:r>
            <a:r>
              <a:rPr lang="el-GR" altLang="en-US" dirty="0">
                <a:solidFill>
                  <a:srgbClr val="171613"/>
                </a:solidFill>
                <a:latin typeface="Century Gothic" pitchFamily="34" charset="0"/>
              </a:rPr>
              <a:t>μεταξύ μας, να βοηθάμε και να υποστηρίζουμε ο ένας τον </a:t>
            </a:r>
            <a:r>
              <a:rPr lang="el-GR" altLang="en-US" dirty="0" smtClean="0">
                <a:solidFill>
                  <a:srgbClr val="171613"/>
                </a:solidFill>
                <a:latin typeface="Century Gothic" pitchFamily="34" charset="0"/>
              </a:rPr>
              <a:t>άλλον.</a:t>
            </a:r>
            <a:r>
              <a:rPr lang="en-US" altLang="en-US" dirty="0" smtClean="0">
                <a:solidFill>
                  <a:srgbClr val="171613"/>
                </a:solidFill>
                <a:latin typeface="Century Gothic" pitchFamily="34" charset="0"/>
              </a:rPr>
              <a:t>  </a:t>
            </a:r>
            <a:endParaRPr lang="en-US" altLang="en-US" dirty="0">
              <a:solidFill>
                <a:srgbClr val="171613"/>
              </a:solidFill>
              <a:latin typeface="Century Gothic" pitchFamily="34" charset="0"/>
            </a:endParaRPr>
          </a:p>
          <a:p>
            <a:pPr eaLnBrk="1" hangingPunct="1"/>
            <a:r>
              <a:rPr lang="el-GR" altLang="en-US" b="1" dirty="0">
                <a:solidFill>
                  <a:srgbClr val="171613"/>
                </a:solidFill>
                <a:latin typeface="Century Gothic" pitchFamily="34" charset="0"/>
              </a:rPr>
              <a:t>Τι επίδραση έχει το Κοινωνικό Κεφάλαιο στους ανθρώπους; </a:t>
            </a:r>
          </a:p>
          <a:p>
            <a:pPr marL="285750" indent="-285750" eaLnBrk="1" hangingPunct="1">
              <a:buFont typeface="Arial" panose="020B0604020202020204" pitchFamily="34" charset="0"/>
              <a:buChar char="•"/>
            </a:pPr>
            <a:r>
              <a:rPr lang="el-GR" altLang="en-US" dirty="0" smtClean="0">
                <a:solidFill>
                  <a:srgbClr val="171613"/>
                </a:solidFill>
                <a:latin typeface="Century Gothic" pitchFamily="34" charset="0"/>
              </a:rPr>
              <a:t>Μας </a:t>
            </a:r>
            <a:r>
              <a:rPr lang="el-GR" altLang="en-US" dirty="0">
                <a:solidFill>
                  <a:srgbClr val="171613"/>
                </a:solidFill>
                <a:latin typeface="Century Gothic" pitchFamily="34" charset="0"/>
              </a:rPr>
              <a:t>δίνει πρόσβαση σε </a:t>
            </a:r>
            <a:r>
              <a:rPr lang="el-GR" altLang="en-US" dirty="0" smtClean="0">
                <a:solidFill>
                  <a:srgbClr val="171613"/>
                </a:solidFill>
                <a:latin typeface="Century Gothic" pitchFamily="34" charset="0"/>
              </a:rPr>
              <a:t>υπό άλλες συνθήκες απρόσιτους </a:t>
            </a:r>
            <a:r>
              <a:rPr lang="el-GR" altLang="en-US" dirty="0">
                <a:solidFill>
                  <a:srgbClr val="171613"/>
                </a:solidFill>
                <a:latin typeface="Century Gothic" pitchFamily="34" charset="0"/>
              </a:rPr>
              <a:t>πόρους και ενισχύει την αίσθηση του </a:t>
            </a:r>
            <a:r>
              <a:rPr lang="el-GR" altLang="en-US" dirty="0" err="1">
                <a:solidFill>
                  <a:srgbClr val="171613"/>
                </a:solidFill>
                <a:latin typeface="Century Gothic" pitchFamily="34" charset="0"/>
              </a:rPr>
              <a:t>ανήκειν</a:t>
            </a:r>
            <a:r>
              <a:rPr lang="el-GR" altLang="en-US" dirty="0" smtClean="0">
                <a:solidFill>
                  <a:srgbClr val="171613"/>
                </a:solidFill>
                <a:latin typeface="Century Gothic" pitchFamily="34" charset="0"/>
              </a:rPr>
              <a:t>.</a:t>
            </a:r>
            <a:endParaRPr lang="en-US" altLang="en-US" dirty="0">
              <a:solidFill>
                <a:srgbClr val="171613"/>
              </a:solidFill>
              <a:latin typeface="Century Gothic" pitchFamily="34" charset="0"/>
            </a:endParaRPr>
          </a:p>
          <a:p>
            <a:pPr eaLnBrk="1" hangingPunct="1"/>
            <a:r>
              <a:rPr lang="el-GR" altLang="en-US" b="1" dirty="0">
                <a:solidFill>
                  <a:srgbClr val="171613"/>
                </a:solidFill>
                <a:latin typeface="Century Gothic" pitchFamily="34" charset="0"/>
              </a:rPr>
              <a:t>Τι επίδραση έχει στην κοινότητα; </a:t>
            </a:r>
          </a:p>
          <a:p>
            <a:pPr marL="285750" indent="-285750" eaLnBrk="1" hangingPunct="1">
              <a:buFont typeface="Arial" panose="020B0604020202020204" pitchFamily="34" charset="0"/>
              <a:buChar char="•"/>
            </a:pPr>
            <a:r>
              <a:rPr lang="el-GR" altLang="en-US" dirty="0">
                <a:solidFill>
                  <a:srgbClr val="171613"/>
                </a:solidFill>
                <a:latin typeface="Century Gothic" pitchFamily="34" charset="0"/>
              </a:rPr>
              <a:t>Είναι ένα δημόσιο αγαθό που μπορεί να μοιραστεί με </a:t>
            </a:r>
            <a:r>
              <a:rPr lang="el-GR" altLang="en-US" dirty="0" smtClean="0">
                <a:solidFill>
                  <a:srgbClr val="171613"/>
                </a:solidFill>
                <a:latin typeface="Century Gothic" pitchFamily="34" charset="0"/>
              </a:rPr>
              <a:t>τέτοιο </a:t>
            </a:r>
            <a:r>
              <a:rPr lang="el-GR" altLang="en-US" dirty="0">
                <a:solidFill>
                  <a:srgbClr val="171613"/>
                </a:solidFill>
                <a:latin typeface="Century Gothic" pitchFamily="34" charset="0"/>
              </a:rPr>
              <a:t>τρόπο που </a:t>
            </a:r>
            <a:r>
              <a:rPr lang="el-GR" altLang="en-US" dirty="0" smtClean="0">
                <a:solidFill>
                  <a:srgbClr val="171613"/>
                </a:solidFill>
                <a:latin typeface="Century Gothic" pitchFamily="34" charset="0"/>
              </a:rPr>
              <a:t>να διευκολύνει </a:t>
            </a:r>
            <a:r>
              <a:rPr lang="el-GR" altLang="en-US" dirty="0">
                <a:solidFill>
                  <a:srgbClr val="171613"/>
                </a:solidFill>
                <a:latin typeface="Century Gothic" pitchFamily="34" charset="0"/>
              </a:rPr>
              <a:t>τη </a:t>
            </a:r>
            <a:r>
              <a:rPr lang="el-GR" altLang="en-US" dirty="0" smtClean="0">
                <a:solidFill>
                  <a:srgbClr val="171613"/>
                </a:solidFill>
                <a:latin typeface="Century Gothic" pitchFamily="34" charset="0"/>
              </a:rPr>
              <a:t>δραστηριότητα.</a:t>
            </a:r>
            <a:endParaRPr lang="en-US" altLang="en-US" b="1" i="1" dirty="0">
              <a:solidFill>
                <a:srgbClr val="171613"/>
              </a:solidFill>
              <a:latin typeface="Century Gothic" pitchFamily="34" charset="0"/>
            </a:endParaRPr>
          </a:p>
        </p:txBody>
      </p:sp>
      <p:sp>
        <p:nvSpPr>
          <p:cNvPr id="14" name="TextBox 3"/>
          <p:cNvSpPr txBox="1">
            <a:spLocks noChangeArrowheads="1"/>
          </p:cNvSpPr>
          <p:nvPr/>
        </p:nvSpPr>
        <p:spPr bwMode="auto">
          <a:xfrm>
            <a:off x="428625" y="170656"/>
            <a:ext cx="34448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l-GR" altLang="en-US" sz="2000" b="1" dirty="0" smtClean="0">
                <a:solidFill>
                  <a:srgbClr val="171613"/>
                </a:solidFill>
                <a:latin typeface="Century Gothic" pitchFamily="34" charset="0"/>
              </a:rPr>
              <a:t>Κοινωνικό Κεφάλαιο</a:t>
            </a:r>
            <a:endParaRPr lang="en-US" altLang="en-US" sz="2000" dirty="0">
              <a:solidFill>
                <a:srgbClr val="171613"/>
              </a:solidFill>
              <a:latin typeface="Century Gothic"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a:off x="341313" y="0"/>
            <a:ext cx="1587" cy="685800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4340" name="TextBox 3"/>
          <p:cNvSpPr txBox="1">
            <a:spLocks noChangeArrowheads="1"/>
          </p:cNvSpPr>
          <p:nvPr/>
        </p:nvSpPr>
        <p:spPr bwMode="auto">
          <a:xfrm>
            <a:off x="-3175" y="209550"/>
            <a:ext cx="4318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en-US" altLang="en-US" sz="1400" b="1" dirty="0">
                <a:latin typeface="Century Gothic" pitchFamily="34" charset="0"/>
              </a:rPr>
              <a:t>T.4</a:t>
            </a:r>
            <a:endParaRPr lang="en-US" altLang="en-US" sz="1400" dirty="0">
              <a:latin typeface="Century Gothic" pitchFamily="34" charset="0"/>
            </a:endParaRPr>
          </a:p>
        </p:txBody>
      </p:sp>
      <p:grpSp>
        <p:nvGrpSpPr>
          <p:cNvPr id="14341" name="Group 5"/>
          <p:cNvGrpSpPr>
            <a:grpSpLocks/>
          </p:cNvGrpSpPr>
          <p:nvPr/>
        </p:nvGrpSpPr>
        <p:grpSpPr bwMode="auto">
          <a:xfrm>
            <a:off x="5883275" y="-3175"/>
            <a:ext cx="3260725" cy="731838"/>
            <a:chOff x="6660575" y="-3177"/>
            <a:chExt cx="2483425" cy="560390"/>
          </a:xfrm>
        </p:grpSpPr>
        <p:pic>
          <p:nvPicPr>
            <p:cNvPr id="14344" name="Εικόνα 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660575" y="-1"/>
              <a:ext cx="1292523"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5" name="Εικόνα 12"/>
            <p:cNvPicPr>
              <a:picLocks noChangeAspect="1"/>
            </p:cNvPicPr>
            <p:nvPr/>
          </p:nvPicPr>
          <p:blipFill>
            <a:blip r:embed="rId4">
              <a:extLst>
                <a:ext uri="{28A0092B-C50C-407E-A947-70E740481C1C}">
                  <a14:useLocalDpi xmlns:a14="http://schemas.microsoft.com/office/drawing/2010/main" val="0"/>
                </a:ext>
              </a:extLst>
            </a:blip>
            <a:srcRect l="5779" t="2290" r="75369" b="54887"/>
            <a:stretch>
              <a:fillRect/>
            </a:stretch>
          </p:blipFill>
          <p:spPr bwMode="auto">
            <a:xfrm>
              <a:off x="7959448" y="0"/>
              <a:ext cx="564427"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6" name="Εικόνα 13"/>
            <p:cNvPicPr>
              <a:picLocks noChangeAspect="1"/>
            </p:cNvPicPr>
            <p:nvPr/>
          </p:nvPicPr>
          <p:blipFill>
            <a:blip r:embed="rId5">
              <a:extLst>
                <a:ext uri="{28A0092B-C50C-407E-A947-70E740481C1C}">
                  <a14:useLocalDpi xmlns:a14="http://schemas.microsoft.com/office/drawing/2010/main" val="0"/>
                </a:ext>
              </a:extLst>
            </a:blip>
            <a:srcRect l="5783" t="53944" r="67493" b="2402"/>
            <a:stretch>
              <a:fillRect/>
            </a:stretch>
          </p:blipFill>
          <p:spPr bwMode="auto">
            <a:xfrm>
              <a:off x="8515142" y="-3176"/>
              <a:ext cx="62885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Εικόνα 13"/>
            <p:cNvPicPr>
              <a:picLocks noChangeAspect="1"/>
            </p:cNvPicPr>
            <p:nvPr/>
          </p:nvPicPr>
          <p:blipFill>
            <a:blip r:embed="rId6">
              <a:extLst>
                <a:ext uri="{28A0092B-C50C-407E-A947-70E740481C1C}">
                  <a14:useLocalDpi xmlns:a14="http://schemas.microsoft.com/office/drawing/2010/main" val="0"/>
                </a:ext>
              </a:extLst>
            </a:blip>
            <a:srcRect l="34520" t="72586" r="3304" b="-2039"/>
            <a:stretch>
              <a:fillRect/>
            </a:stretch>
          </p:blipFill>
          <p:spPr bwMode="auto">
            <a:xfrm>
              <a:off x="8515142" y="441904"/>
              <a:ext cx="628858" cy="115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a:off x="7959114"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8515285" y="-3177"/>
              <a:ext cx="0" cy="56039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3" name="Straight Connector 2"/>
          <p:cNvCxnSpPr/>
          <p:nvPr/>
        </p:nvCxnSpPr>
        <p:spPr>
          <a:xfrm>
            <a:off x="0" y="728663"/>
            <a:ext cx="9144000" cy="0"/>
          </a:xfrm>
          <a:prstGeom prst="line">
            <a:avLst/>
          </a:prstGeom>
          <a:ln w="12700">
            <a:solidFill>
              <a:schemeClr val="bg2">
                <a:lumMod val="10000"/>
              </a:schemeClr>
            </a:solidFill>
            <a:prstDash val="solid"/>
          </a:ln>
        </p:spPr>
        <p:style>
          <a:lnRef idx="1">
            <a:schemeClr val="accent1"/>
          </a:lnRef>
          <a:fillRef idx="0">
            <a:schemeClr val="accent1"/>
          </a:fillRef>
          <a:effectRef idx="0">
            <a:schemeClr val="accent1"/>
          </a:effectRef>
          <a:fontRef idx="minor">
            <a:schemeClr val="tx1"/>
          </a:fontRef>
        </p:style>
      </p:cxnSp>
      <p:sp>
        <p:nvSpPr>
          <p:cNvPr id="14343" name="TextBox 3"/>
          <p:cNvSpPr txBox="1">
            <a:spLocks noChangeArrowheads="1"/>
          </p:cNvSpPr>
          <p:nvPr/>
        </p:nvSpPr>
        <p:spPr bwMode="auto">
          <a:xfrm>
            <a:off x="1379538" y="1625600"/>
            <a:ext cx="6950075"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l-GR" sz="3200" b="1" dirty="0">
                <a:solidFill>
                  <a:schemeClr val="tx2"/>
                </a:solidFill>
                <a:latin typeface="Century Gothic" panose="020B0502020202020204" pitchFamily="34" charset="0"/>
              </a:rPr>
              <a:t>Τέσσερις βασικοί </a:t>
            </a:r>
            <a:r>
              <a:rPr lang="el-GR" sz="3200" b="1" dirty="0" smtClean="0">
                <a:solidFill>
                  <a:schemeClr val="tx2"/>
                </a:solidFill>
                <a:latin typeface="Century Gothic" panose="020B0502020202020204" pitchFamily="34" charset="0"/>
              </a:rPr>
              <a:t>παράγοντες</a:t>
            </a:r>
            <a:endParaRPr lang="en-GB" sz="3200" b="1" dirty="0">
              <a:solidFill>
                <a:schemeClr val="tx2"/>
              </a:solidFill>
              <a:latin typeface="Century Gothic" panose="020B0502020202020204" pitchFamily="34" charset="0"/>
            </a:endParaRPr>
          </a:p>
          <a:p>
            <a:pPr marL="914400" lvl="1" indent="-457200">
              <a:buFont typeface="Arial" panose="020B0604020202020204" pitchFamily="34" charset="0"/>
              <a:buChar char="•"/>
            </a:pPr>
            <a:r>
              <a:rPr lang="el-GR" sz="2800" dirty="0" smtClean="0">
                <a:solidFill>
                  <a:schemeClr val="tx2"/>
                </a:solidFill>
                <a:latin typeface="Century Gothic" panose="020B0502020202020204" pitchFamily="34" charset="0"/>
              </a:rPr>
              <a:t>Η οικονομική αξία</a:t>
            </a:r>
            <a:endParaRPr lang="en-GB" sz="2800" dirty="0">
              <a:solidFill>
                <a:schemeClr val="tx2"/>
              </a:solidFill>
              <a:latin typeface="Century Gothic" panose="020B0502020202020204" pitchFamily="34" charset="0"/>
            </a:endParaRPr>
          </a:p>
          <a:p>
            <a:pPr marL="914400" lvl="1" indent="-457200">
              <a:buFont typeface="Arial" panose="020B0604020202020204" pitchFamily="34" charset="0"/>
              <a:buChar char="•"/>
            </a:pPr>
            <a:endParaRPr lang="en-GB" sz="2800" dirty="0">
              <a:solidFill>
                <a:schemeClr val="tx2"/>
              </a:solidFill>
              <a:latin typeface="Century Gothic" panose="020B0502020202020204" pitchFamily="34" charset="0"/>
            </a:endParaRPr>
          </a:p>
          <a:p>
            <a:pPr marL="914400" lvl="1" indent="-457200">
              <a:buFont typeface="Arial" panose="020B0604020202020204" pitchFamily="34" charset="0"/>
              <a:buChar char="•"/>
            </a:pPr>
            <a:r>
              <a:rPr lang="el-GR" sz="2800" dirty="0">
                <a:solidFill>
                  <a:schemeClr val="tx2"/>
                </a:solidFill>
                <a:latin typeface="Century Gothic" panose="020B0502020202020204" pitchFamily="34" charset="0"/>
              </a:rPr>
              <a:t>Κοινωνική αξία και </a:t>
            </a:r>
            <a:r>
              <a:rPr lang="el-GR" sz="2800" dirty="0" smtClean="0">
                <a:solidFill>
                  <a:schemeClr val="tx2"/>
                </a:solidFill>
                <a:latin typeface="Century Gothic" panose="020B0502020202020204" pitchFamily="34" charset="0"/>
              </a:rPr>
              <a:t>κύρος</a:t>
            </a:r>
            <a:endParaRPr lang="en-GB" sz="2800" dirty="0">
              <a:solidFill>
                <a:schemeClr val="tx2"/>
              </a:solidFill>
              <a:latin typeface="Century Gothic" panose="020B0502020202020204" pitchFamily="34" charset="0"/>
            </a:endParaRPr>
          </a:p>
          <a:p>
            <a:pPr marL="914400" lvl="1" indent="-457200">
              <a:buFont typeface="Arial" panose="020B0604020202020204" pitchFamily="34" charset="0"/>
              <a:buChar char="•"/>
            </a:pPr>
            <a:endParaRPr lang="en-GB" sz="2800" dirty="0">
              <a:solidFill>
                <a:schemeClr val="tx2"/>
              </a:solidFill>
              <a:latin typeface="Century Gothic" panose="020B0502020202020204" pitchFamily="34" charset="0"/>
            </a:endParaRPr>
          </a:p>
          <a:p>
            <a:pPr marL="914400" lvl="1" indent="-457200">
              <a:buFont typeface="Arial" panose="020B0604020202020204" pitchFamily="34" charset="0"/>
              <a:buChar char="•"/>
            </a:pPr>
            <a:r>
              <a:rPr lang="el-GR" sz="2800" dirty="0">
                <a:solidFill>
                  <a:schemeClr val="tx2"/>
                </a:solidFill>
                <a:latin typeface="Century Gothic" panose="020B0502020202020204" pitchFamily="34" charset="0"/>
              </a:rPr>
              <a:t>Αποδοχή νέων </a:t>
            </a:r>
            <a:r>
              <a:rPr lang="el-GR" sz="2800" dirty="0" smtClean="0">
                <a:solidFill>
                  <a:schemeClr val="tx2"/>
                </a:solidFill>
                <a:latin typeface="Century Gothic" panose="020B0502020202020204" pitchFamily="34" charset="0"/>
              </a:rPr>
              <a:t>ιδεών</a:t>
            </a:r>
            <a:endParaRPr lang="en-GB" sz="2800" dirty="0">
              <a:solidFill>
                <a:schemeClr val="tx2"/>
              </a:solidFill>
              <a:latin typeface="Century Gothic" panose="020B0502020202020204" pitchFamily="34" charset="0"/>
            </a:endParaRPr>
          </a:p>
          <a:p>
            <a:pPr marL="914400" lvl="1" indent="-457200">
              <a:buFont typeface="Arial" panose="020B0604020202020204" pitchFamily="34" charset="0"/>
              <a:buChar char="•"/>
            </a:pPr>
            <a:endParaRPr lang="en-GB" sz="2800" dirty="0">
              <a:solidFill>
                <a:schemeClr val="tx2"/>
              </a:solidFill>
              <a:latin typeface="Century Gothic" panose="020B0502020202020204" pitchFamily="34" charset="0"/>
            </a:endParaRPr>
          </a:p>
          <a:p>
            <a:pPr marL="914400" lvl="1" indent="-457200">
              <a:buFont typeface="Arial" panose="020B0604020202020204" pitchFamily="34" charset="0"/>
              <a:buChar char="•"/>
            </a:pPr>
            <a:r>
              <a:rPr lang="el-GR" sz="2800" dirty="0">
                <a:solidFill>
                  <a:schemeClr val="tx2"/>
                </a:solidFill>
                <a:latin typeface="Century Gothic" panose="020B0502020202020204" pitchFamily="34" charset="0"/>
              </a:rPr>
              <a:t>Κατεστημένα </a:t>
            </a:r>
            <a:r>
              <a:rPr lang="el-GR" sz="2800" dirty="0" smtClean="0">
                <a:solidFill>
                  <a:schemeClr val="tx2"/>
                </a:solidFill>
                <a:latin typeface="Century Gothic" panose="020B0502020202020204" pitchFamily="34" charset="0"/>
              </a:rPr>
              <a:t>συμφέροντα</a:t>
            </a:r>
            <a:endParaRPr lang="en-US" altLang="en-US" b="1" i="1" dirty="0">
              <a:solidFill>
                <a:srgbClr val="171613"/>
              </a:solidFill>
              <a:latin typeface="Century Gothic" pitchFamily="34" charset="0"/>
            </a:endParaRPr>
          </a:p>
        </p:txBody>
      </p:sp>
      <p:sp>
        <p:nvSpPr>
          <p:cNvPr id="14" name="TextBox 3"/>
          <p:cNvSpPr txBox="1">
            <a:spLocks noChangeArrowheads="1"/>
          </p:cNvSpPr>
          <p:nvPr/>
        </p:nvSpPr>
        <p:spPr bwMode="auto">
          <a:xfrm>
            <a:off x="428625" y="14542"/>
            <a:ext cx="62286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l-GR" altLang="en-US" sz="2000" b="1" dirty="0" smtClean="0">
                <a:solidFill>
                  <a:srgbClr val="171613"/>
                </a:solidFill>
                <a:latin typeface="Century Gothic" pitchFamily="34" charset="0"/>
              </a:rPr>
              <a:t>Εμπορευματοποίηση της Πολιτιστικής Κληρονομιάς</a:t>
            </a:r>
            <a:endParaRPr lang="en-US" altLang="en-US" sz="2000" dirty="0">
              <a:solidFill>
                <a:srgbClr val="171613"/>
              </a:solidFill>
              <a:latin typeface="Century Gothic" pitchFamily="34" charset="0"/>
            </a:endParaRPr>
          </a:p>
        </p:txBody>
      </p:sp>
    </p:spTree>
  </p:cSld>
  <p:clrMapOvr>
    <a:masterClrMapping/>
  </p:clrMapOvr>
</p:sld>
</file>

<file path=ppt/theme/theme1.xml><?xml version="1.0" encoding="utf-8"?>
<a:theme xmlns:a="http://schemas.openxmlformats.org/drawingml/2006/main" name="View">
  <a:themeElements>
    <a:clrScheme name="Custom 1">
      <a:dk1>
        <a:srgbClr val="FFFFFF"/>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11914</TotalTime>
  <Words>3294</Words>
  <Application>Microsoft Office PowerPoint</Application>
  <PresentationFormat>Προβολή στην οθόνη (4:3)</PresentationFormat>
  <Paragraphs>231</Paragraphs>
  <Slides>12</Slides>
  <Notes>12</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12</vt:i4>
      </vt:variant>
    </vt:vector>
  </HeadingPairs>
  <TitlesOfParts>
    <vt:vector size="21" baseType="lpstr">
      <vt:lpstr>MS Mincho</vt:lpstr>
      <vt:lpstr>Arial</vt:lpstr>
      <vt:lpstr>Calibri</vt:lpstr>
      <vt:lpstr>Century Gothic</vt:lpstr>
      <vt:lpstr>Century Schoolbook</vt:lpstr>
      <vt:lpstr>PF Square Sans Pro Medium</vt:lpstr>
      <vt:lpstr>Times New Roman</vt:lpstr>
      <vt:lpstr>Wingdings 2</vt:lpstr>
      <vt:lpstr>View</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Best</dc:creator>
  <cp:lastModifiedBy>Ctrl_Space Lab</cp:lastModifiedBy>
  <cp:revision>523</cp:revision>
  <cp:lastPrinted>1601-01-01T00:00:00Z</cp:lastPrinted>
  <dcterms:created xsi:type="dcterms:W3CDTF">1601-01-01T00:00:00Z</dcterms:created>
  <dcterms:modified xsi:type="dcterms:W3CDTF">2018-10-25T09:16:05Z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