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21" r:id="rId1"/>
  </p:sldMasterIdLst>
  <p:notesMasterIdLst>
    <p:notesMasterId r:id="rId15"/>
  </p:notesMasterIdLst>
  <p:handoutMasterIdLst>
    <p:handoutMasterId r:id="rId16"/>
  </p:handoutMasterIdLst>
  <p:sldIdLst>
    <p:sldId id="315" r:id="rId2"/>
    <p:sldId id="334" r:id="rId3"/>
    <p:sldId id="351" r:id="rId4"/>
    <p:sldId id="349" r:id="rId5"/>
    <p:sldId id="353" r:id="rId6"/>
    <p:sldId id="355" r:id="rId7"/>
    <p:sldId id="354" r:id="rId8"/>
    <p:sldId id="360" r:id="rId9"/>
    <p:sldId id="361" r:id="rId10"/>
    <p:sldId id="362" r:id="rId11"/>
    <p:sldId id="363" r:id="rId12"/>
    <p:sldId id="364" r:id="rId13"/>
    <p:sldId id="365" r:id="rId14"/>
  </p:sldIdLst>
  <p:sldSz cx="9144000" cy="6858000" type="screen4x3"/>
  <p:notesSz cx="6811963" cy="9942513"/>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7B61"/>
    <a:srgbClr val="7D8F6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11" autoAdjust="0"/>
    <p:restoredTop sz="53169" autoAdjust="0"/>
  </p:normalViewPr>
  <p:slideViewPr>
    <p:cSldViewPr snapToGrid="0">
      <p:cViewPr varScale="1">
        <p:scale>
          <a:sx n="48" d="100"/>
          <a:sy n="48" d="100"/>
        </p:scale>
        <p:origin x="1506" y="48"/>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Best" userId="88f8fefc-aa94-4c51-ae84-9bd82f7aa979" providerId="ADAL" clId="{EF9DEF7B-2A02-452D-B126-1A2437EDD9B6}"/>
    <pc:docChg chg="modSld">
      <pc:chgData name="Simon Best" userId="88f8fefc-aa94-4c51-ae84-9bd82f7aa979" providerId="ADAL" clId="{EF9DEF7B-2A02-452D-B126-1A2437EDD9B6}" dt="2018-02-15T17:44:59.741" v="101" actId="1076"/>
      <pc:docMkLst>
        <pc:docMk/>
      </pc:docMkLst>
      <pc:sldChg chg="modSp">
        <pc:chgData name="Simon Best" userId="88f8fefc-aa94-4c51-ae84-9bd82f7aa979" providerId="ADAL" clId="{EF9DEF7B-2A02-452D-B126-1A2437EDD9B6}" dt="2018-02-15T17:44:59.741" v="101" actId="1076"/>
        <pc:sldMkLst>
          <pc:docMk/>
          <pc:sldMk cId="3401062482" sldId="362"/>
        </pc:sldMkLst>
        <pc:spChg chg="mod">
          <ac:chgData name="Simon Best" userId="88f8fefc-aa94-4c51-ae84-9bd82f7aa979" providerId="ADAL" clId="{EF9DEF7B-2A02-452D-B126-1A2437EDD9B6}" dt="2018-02-15T17:44:59.741" v="101" actId="1076"/>
          <ac:spMkLst>
            <pc:docMk/>
            <pc:sldMk cId="3401062482" sldId="362"/>
            <ac:spMk id="16" creationId="{20FD6818-C7BC-4831-ACCA-CA792DAAA89C}"/>
          </ac:spMkLst>
        </pc:spChg>
      </pc:sldChg>
      <pc:sldChg chg="modSp">
        <pc:chgData name="Simon Best" userId="88f8fefc-aa94-4c51-ae84-9bd82f7aa979" providerId="ADAL" clId="{EF9DEF7B-2A02-452D-B126-1A2437EDD9B6}" dt="2018-02-13T20:54:02.510" v="19" actId="12"/>
        <pc:sldMkLst>
          <pc:docMk/>
          <pc:sldMk cId="3540654524" sldId="363"/>
        </pc:sldMkLst>
        <pc:spChg chg="mod">
          <ac:chgData name="Simon Best" userId="88f8fefc-aa94-4c51-ae84-9bd82f7aa979" providerId="ADAL" clId="{EF9DEF7B-2A02-452D-B126-1A2437EDD9B6}" dt="2018-02-13T20:54:02.510" v="19" actId="12"/>
          <ac:spMkLst>
            <pc:docMk/>
            <pc:sldMk cId="3540654524" sldId="363"/>
            <ac:spMk id="16" creationId="{20FD6818-C7BC-4831-ACCA-CA792DAAA89C}"/>
          </ac:spMkLst>
        </pc:spChg>
        <pc:spChg chg="mod">
          <ac:chgData name="Simon Best" userId="88f8fefc-aa94-4c51-ae84-9bd82f7aa979" providerId="ADAL" clId="{EF9DEF7B-2A02-452D-B126-1A2437EDD9B6}" dt="2018-02-13T20:53:56.697" v="18" actId="20577"/>
          <ac:spMkLst>
            <pc:docMk/>
            <pc:sldMk cId="3540654524" sldId="363"/>
            <ac:spMk id="20482" creationId="{8ED0520C-F6EA-403C-B1A8-6F91388667D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436C85F-D3BF-4BE1-B93C-B1D5AA9C8577}"/>
              </a:ext>
            </a:extLst>
          </p:cNvPr>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xmlns="" id="{2D1EAE58-3E9A-442B-8603-B894657351C7}"/>
              </a:ext>
            </a:extLst>
          </p:cNvPr>
          <p:cNvSpPr>
            <a:spLocks noGrp="1"/>
          </p:cNvSpPr>
          <p:nvPr>
            <p:ph type="dt" sz="quarter" idx="1"/>
          </p:nvPr>
        </p:nvSpPr>
        <p:spPr>
          <a:xfrm>
            <a:off x="3858536" y="0"/>
            <a:ext cx="2951851" cy="498852"/>
          </a:xfrm>
          <a:prstGeom prst="rect">
            <a:avLst/>
          </a:prstGeom>
        </p:spPr>
        <p:txBody>
          <a:bodyPr vert="horz" lIns="91440" tIns="45720" rIns="91440" bIns="45720" rtlCol="0"/>
          <a:lstStyle>
            <a:lvl1pPr algn="r">
              <a:defRPr sz="1200"/>
            </a:lvl1pPr>
          </a:lstStyle>
          <a:p>
            <a:pPr>
              <a:defRPr/>
            </a:pPr>
            <a:fld id="{BD86C212-4FA4-4D21-948F-02461F4AA1B9}" type="datetimeFigureOut">
              <a:rPr lang="en-US"/>
              <a:pPr>
                <a:defRPr/>
              </a:pPr>
              <a:t>25-Oct-18</a:t>
            </a:fld>
            <a:endParaRPr lang="en-US"/>
          </a:p>
        </p:txBody>
      </p:sp>
      <p:sp>
        <p:nvSpPr>
          <p:cNvPr id="4" name="Footer Placeholder 3">
            <a:extLst>
              <a:ext uri="{FF2B5EF4-FFF2-40B4-BE49-F238E27FC236}">
                <a16:creationId xmlns:a16="http://schemas.microsoft.com/office/drawing/2014/main" xmlns="" id="{2C599DA3-9713-4CEB-8741-E622F74BA909}"/>
              </a:ext>
            </a:extLst>
          </p:cNvPr>
          <p:cNvSpPr>
            <a:spLocks noGrp="1"/>
          </p:cNvSpPr>
          <p:nvPr>
            <p:ph type="ftr" sz="quarter" idx="2"/>
          </p:nvPr>
        </p:nvSpPr>
        <p:spPr>
          <a:xfrm>
            <a:off x="0" y="9443662"/>
            <a:ext cx="2951851" cy="498851"/>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xmlns="" id="{99091FC1-C8DC-4AC6-B0AC-16760E1DA6BD}"/>
              </a:ext>
            </a:extLst>
          </p:cNvPr>
          <p:cNvSpPr>
            <a:spLocks noGrp="1"/>
          </p:cNvSpPr>
          <p:nvPr>
            <p:ph type="sldNum" sz="quarter" idx="3"/>
          </p:nvPr>
        </p:nvSpPr>
        <p:spPr>
          <a:xfrm>
            <a:off x="3858536" y="9443662"/>
            <a:ext cx="2951851" cy="498851"/>
          </a:xfrm>
          <a:prstGeom prst="rect">
            <a:avLst/>
          </a:prstGeom>
        </p:spPr>
        <p:txBody>
          <a:bodyPr vert="horz" lIns="91440" tIns="45720" rIns="91440" bIns="45720" rtlCol="0" anchor="b"/>
          <a:lstStyle>
            <a:lvl1pPr algn="r">
              <a:defRPr sz="1200"/>
            </a:lvl1pPr>
          </a:lstStyle>
          <a:p>
            <a:pPr>
              <a:defRPr/>
            </a:pPr>
            <a:fld id="{B4716176-4DB2-4807-AB24-3EA06A4EB75F}" type="slidenum">
              <a:rPr lang="en-US"/>
              <a:pPr>
                <a:defRPr/>
              </a:pPr>
              <a:t>‹#›</a:t>
            </a:fld>
            <a:endParaRPr lang="en-US"/>
          </a:p>
        </p:txBody>
      </p:sp>
    </p:spTree>
    <p:extLst>
      <p:ext uri="{BB962C8B-B14F-4D97-AF65-F5344CB8AC3E}">
        <p14:creationId xmlns:p14="http://schemas.microsoft.com/office/powerpoint/2010/main" val="27028786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C9728C2-9267-448A-925B-7552BDB68C87}"/>
              </a:ext>
            </a:extLst>
          </p:cNvPr>
          <p:cNvSpPr>
            <a:spLocks noGrp="1"/>
          </p:cNvSpPr>
          <p:nvPr>
            <p:ph type="hdr" sz="quarter"/>
          </p:nvPr>
        </p:nvSpPr>
        <p:spPr>
          <a:xfrm>
            <a:off x="0" y="0"/>
            <a:ext cx="2951851" cy="497126"/>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xmlns="" id="{9ABB745A-AD94-4B43-A6E8-38132BE41EFC}"/>
              </a:ext>
            </a:extLst>
          </p:cNvPr>
          <p:cNvSpPr>
            <a:spLocks noGrp="1"/>
          </p:cNvSpPr>
          <p:nvPr>
            <p:ph type="dt" idx="1"/>
          </p:nvPr>
        </p:nvSpPr>
        <p:spPr>
          <a:xfrm>
            <a:off x="3858536" y="0"/>
            <a:ext cx="2951851" cy="497126"/>
          </a:xfrm>
          <a:prstGeom prst="rect">
            <a:avLst/>
          </a:prstGeom>
        </p:spPr>
        <p:txBody>
          <a:bodyPr vert="horz" lIns="91440" tIns="45720" rIns="91440" bIns="45720" rtlCol="0"/>
          <a:lstStyle>
            <a:lvl1pPr algn="r" eaLnBrk="1" hangingPunct="1">
              <a:defRPr sz="1200">
                <a:latin typeface="Arial" charset="0"/>
              </a:defRPr>
            </a:lvl1pPr>
          </a:lstStyle>
          <a:p>
            <a:pPr>
              <a:defRPr/>
            </a:pPr>
            <a:fld id="{9B389DC4-FD4C-400D-B314-1E6510B4016F}" type="datetimeFigureOut">
              <a:rPr lang="en-US"/>
              <a:pPr>
                <a:defRPr/>
              </a:pPr>
              <a:t>25-Oct-18</a:t>
            </a:fld>
            <a:endParaRPr lang="en-US"/>
          </a:p>
        </p:txBody>
      </p:sp>
      <p:sp>
        <p:nvSpPr>
          <p:cNvPr id="4" name="Slide Image Placeholder 3">
            <a:extLst>
              <a:ext uri="{FF2B5EF4-FFF2-40B4-BE49-F238E27FC236}">
                <a16:creationId xmlns:a16="http://schemas.microsoft.com/office/drawing/2014/main" xmlns="" id="{309974C6-4AA5-4819-A28A-CA2B02FCA5ED}"/>
              </a:ext>
            </a:extLst>
          </p:cNvPr>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3B7F1FF4-88D3-47E5-97D9-6F368C33B6A4}"/>
              </a:ext>
            </a:extLst>
          </p:cNvPr>
          <p:cNvSpPr>
            <a:spLocks noGrp="1"/>
          </p:cNvSpPr>
          <p:nvPr>
            <p:ph type="body" sz="quarter" idx="3"/>
          </p:nvPr>
        </p:nvSpPr>
        <p:spPr>
          <a:xfrm>
            <a:off x="681197" y="4722694"/>
            <a:ext cx="5449570" cy="4474131"/>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16A2286B-95C4-403C-A4F0-8C9B03A73B20}"/>
              </a:ext>
            </a:extLst>
          </p:cNvPr>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7738A23C-88B5-4D56-86EE-C130C3A36E42}"/>
              </a:ext>
            </a:extLst>
          </p:cNvPr>
          <p:cNvSpPr>
            <a:spLocks noGrp="1"/>
          </p:cNvSpPr>
          <p:nvPr>
            <p:ph type="sldNum" sz="quarter" idx="5"/>
          </p:nvPr>
        </p:nvSpPr>
        <p:spPr>
          <a:xfrm>
            <a:off x="3858536" y="9443662"/>
            <a:ext cx="2951851" cy="49712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C80512F-1FAA-4533-A8BB-0BB27C1B283D}" type="slidenum">
              <a:rPr lang="en-US" altLang="en-US"/>
              <a:pPr>
                <a:defRPr/>
              </a:pPr>
              <a:t>‹#›</a:t>
            </a:fld>
            <a:endParaRPr lang="en-US" altLang="en-US"/>
          </a:p>
        </p:txBody>
      </p:sp>
    </p:spTree>
    <p:extLst>
      <p:ext uri="{BB962C8B-B14F-4D97-AF65-F5344CB8AC3E}">
        <p14:creationId xmlns:p14="http://schemas.microsoft.com/office/powerpoint/2010/main" val="255204104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2EC8DAD0-7A6E-4542-AA80-55EB165D53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xmlns="" id="{95BB6D82-C7DE-49F5-8C43-30E2101EE3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dirty="0" smtClean="0"/>
              <a:t>ΥΠΕΝΘΥΜΙΣΤΕ ΣΕ ΟΛΟΥΣ</a:t>
            </a:r>
            <a:r>
              <a:rPr lang="el-GR" baseline="0" dirty="0" smtClean="0"/>
              <a:t> ΌΤΙ ΧΡΕΙΑΖΕΤΑΙ ΝΑ ΕΧΟΥΝ ΈΝΑ ΜΝΗΜΕΙΟ ΠΟΛΙΤΙΣΤΙΚΗΣ ΚΛΗΡΟΝΟΜΙΑΣ ΠΟΥ ΘΑ ΗΘΕΛΑΝ ΝΑ ΕΜΠΟΡΕΥΜΑΤΟΠΟΙΗΣΟΥΝ</a:t>
            </a:r>
            <a:endParaRPr lang="en-GB" dirty="0"/>
          </a:p>
          <a:p>
            <a:endParaRPr lang="en-GB" dirty="0"/>
          </a:p>
          <a:p>
            <a:r>
              <a:rPr lang="el-GR" dirty="0" smtClean="0"/>
              <a:t>Αυτό που θα κάνουμε σε αυτό το εργαστήριο είναι να εξετάσουμε δύο πολύ διαφορετικές περιπτώσεις έργων όπου τα αποτελέσματα επηρεάστηκαν από το κοινωνικό κεφάλαιο που υπήρχε εντός της κοινότητας και εξεταστεί το</a:t>
            </a:r>
            <a:r>
              <a:rPr lang="el-GR" baseline="0" dirty="0" smtClean="0"/>
              <a:t> πώς </a:t>
            </a:r>
            <a:r>
              <a:rPr lang="el-GR" dirty="0" smtClean="0"/>
              <a:t>οι αγοραστικές αποφάσεις</a:t>
            </a:r>
            <a:r>
              <a:rPr lang="el-GR" baseline="0" dirty="0" smtClean="0"/>
              <a:t> </a:t>
            </a:r>
            <a:r>
              <a:rPr lang="el-GR" dirty="0" smtClean="0"/>
              <a:t>επηρέασαν την επιτυχία των έργων.</a:t>
            </a:r>
          </a:p>
          <a:p>
            <a:endParaRPr lang="en-GB" dirty="0"/>
          </a:p>
          <a:p>
            <a:r>
              <a:rPr lang="el-GR" dirty="0" smtClean="0"/>
              <a:t>Θα χρειαστεί να κρατήσετε κάποιες σημειώσεις τις οποίες</a:t>
            </a:r>
            <a:r>
              <a:rPr lang="el-GR" baseline="0" dirty="0" smtClean="0"/>
              <a:t> </a:t>
            </a:r>
            <a:r>
              <a:rPr lang="el-GR" dirty="0" smtClean="0"/>
              <a:t>αργότερα θα οργανώσετε ανά</a:t>
            </a:r>
            <a:r>
              <a:rPr lang="el-GR" baseline="0" dirty="0" smtClean="0"/>
              <a:t> ομάδα σε δύο </a:t>
            </a:r>
            <a:r>
              <a:rPr lang="el-GR" dirty="0" smtClean="0"/>
              <a:t>αφίσες.</a:t>
            </a:r>
          </a:p>
          <a:p>
            <a:endParaRPr lang="en-US" altLang="en-US" dirty="0"/>
          </a:p>
        </p:txBody>
      </p:sp>
    </p:spTree>
    <p:extLst>
      <p:ext uri="{BB962C8B-B14F-4D97-AF65-F5344CB8AC3E}">
        <p14:creationId xmlns:p14="http://schemas.microsoft.com/office/powerpoint/2010/main" val="2479848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ΠΑΡΑΠΕΜΨΤΕ</a:t>
            </a:r>
            <a:r>
              <a:rPr lang="el-GR" baseline="0" dirty="0" smtClean="0"/>
              <a:t> </a:t>
            </a:r>
            <a:r>
              <a:rPr lang="el-GR" dirty="0" smtClean="0"/>
              <a:t>ΤΟΥΣ ΣΥΜΜΕΤΕΧΟΝΤΕΣ ΣΤΙΣ</a:t>
            </a:r>
            <a:r>
              <a:rPr lang="el-GR" baseline="0" dirty="0" smtClean="0"/>
              <a:t> ΔΙΑΦΑΝΕΙΕΣ 7, 8 ΚΑΙ 9 ΓΙΑ ΝΑ ΜΟΡΦΟΠΟΙΉΣΟΥΝ ΑΝΤΙΣΤΟΙΧΑ ΤΙΣ ΑΠΑΝΤΗΣΕΙΣ ΤΟΥΣ</a:t>
            </a:r>
            <a:endParaRPr lang="en-US" dirty="0"/>
          </a:p>
          <a:p>
            <a:endParaRPr lang="en-US" dirty="0"/>
          </a:p>
          <a:p>
            <a:r>
              <a:rPr lang="el-GR" dirty="0" smtClean="0"/>
              <a:t>ΥΠΕΝΘΥΜΗΣΤΕ ΣΤΟΥΣ ΣΥΜΜΕΤΕΧΟΝΤΕΣ ΟΤΙ ΘΑ ΧΡΕΙΑΣΟΤΥΝ ΑΥΤΕΣ ΤΙΣ ΑΦΙΣΕΣ ΓΙΑ ΤΟ ΕΠΟΜΕΝΟ ΕΡΓΑΣΤΗΡΙΟ</a:t>
            </a:r>
            <a:endParaRPr lang="en-GB" dirty="0"/>
          </a:p>
        </p:txBody>
      </p:sp>
    </p:spTree>
    <p:extLst>
      <p:ext uri="{BB962C8B-B14F-4D97-AF65-F5344CB8AC3E}">
        <p14:creationId xmlns:p14="http://schemas.microsoft.com/office/powerpoint/2010/main" val="764871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ΚΑΘΕ</a:t>
            </a:r>
            <a:r>
              <a:rPr lang="el-GR" baseline="0" dirty="0" smtClean="0"/>
              <a:t> ΟΜΑΔΑ ΘΑ ΒΑΛΕΙ ΑΦΙΣΕΣ ΣΤΟΝ ΤΟΙΧΟ</a:t>
            </a:r>
            <a:endParaRPr lang="en-US" dirty="0"/>
          </a:p>
          <a:p>
            <a:endParaRPr lang="en-US" dirty="0"/>
          </a:p>
          <a:p>
            <a:r>
              <a:rPr lang="el-GR" dirty="0" smtClean="0"/>
              <a:t>ΈΝΑ ΜΕΛΟΣ ΤΗΣ ΟΜΑΔΑΣ ΘΑ ΠΑΡΑΜΕΙΝΕΙ ΜΕ ΤΗΝ ΑΦΙΣΑ ΤΗΣ</a:t>
            </a:r>
            <a:r>
              <a:rPr lang="el-GR" baseline="0" dirty="0" smtClean="0"/>
              <a:t> ΟΜΑΔΑΣ</a:t>
            </a:r>
            <a:endParaRPr lang="en-US" dirty="0"/>
          </a:p>
          <a:p>
            <a:endParaRPr lang="en-US" dirty="0"/>
          </a:p>
          <a:p>
            <a:r>
              <a:rPr lang="el-GR" dirty="0" smtClean="0"/>
              <a:t>ΟΙ ΥΠΟΛΟΙΠΟΙ ΘΑ ΚΟΙΤΑΞΟΥΝ ΤΙΣ</a:t>
            </a:r>
            <a:r>
              <a:rPr lang="el-GR" baseline="0" dirty="0" smtClean="0"/>
              <a:t> ΑΦΙΣΕΣ ΤΩΝ ΑΛΛΩΝ ΟΜΑΔΩΝ ΚΑΙ ΘΑ ΠΡΟΣΘΕΣΟΥΝ ΣΧΟΛΙΑ ΜΕ </a:t>
            </a:r>
            <a:r>
              <a:rPr lang="en-US" baseline="0" dirty="0" smtClean="0"/>
              <a:t>POST-IT </a:t>
            </a:r>
            <a:r>
              <a:rPr lang="el-GR" baseline="0" dirty="0" smtClean="0"/>
              <a:t>ΑΥΤΟΚΟΛΛΗΤΑ ΣΗΜΕΙΩΣΕΩΝ</a:t>
            </a:r>
            <a:endParaRPr lang="en-US" dirty="0"/>
          </a:p>
          <a:p>
            <a:endParaRPr lang="en-US" dirty="0"/>
          </a:p>
          <a:p>
            <a:r>
              <a:rPr lang="el-GR" dirty="0" smtClean="0"/>
              <a:t>ΚΡΑΤΗΣΤΕ ΤΙΣ</a:t>
            </a:r>
            <a:r>
              <a:rPr lang="el-GR" baseline="0" dirty="0" smtClean="0"/>
              <a:t> ΑΦΙΣΕΣ ΓΙΑ ΤΟ ΕΠΟΜΕΝΟ ΕΡΓΑΣΤΗΡΙΟ</a:t>
            </a:r>
            <a:endParaRPr lang="en-GB" dirty="0"/>
          </a:p>
        </p:txBody>
      </p:sp>
    </p:spTree>
    <p:extLst>
      <p:ext uri="{BB962C8B-B14F-4D97-AF65-F5344CB8AC3E}">
        <p14:creationId xmlns:p14="http://schemas.microsoft.com/office/powerpoint/2010/main" val="2752105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80052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761532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Στο προηγούμενο εργαστήριο συζητήσαμε το τρίγωνο της πολιτιστικής κληρονομιάς. Το διάγραμμα δείχνει την αλληλεπίδραση μεταξύ της πολιτιστικής νοημοσύνης, του κοινωνικού κεφαλαίου και της πολιτιστικής κληρονομιάς. Δεν είναι μια γραμμική διαδικασία, καθώς κάθε παράγοντας επηρεάζει τους άλλους. Η πολιτισμική σας νοημοσύνη σας καθορίζει σε προσωπικό επίπεδο εντός</a:t>
            </a:r>
            <a:r>
              <a:rPr lang="el-GR" baseline="0" dirty="0" smtClean="0"/>
              <a:t> της </a:t>
            </a:r>
            <a:r>
              <a:rPr lang="el-GR" dirty="0" smtClean="0"/>
              <a:t>κοινότητας, η οποία σας δίνει τη δυνατότητα να συμβάλλετε και να αντλείται από</a:t>
            </a:r>
            <a:r>
              <a:rPr lang="el-GR" baseline="0" dirty="0" smtClean="0"/>
              <a:t> αυτή, </a:t>
            </a:r>
            <a:r>
              <a:rPr lang="el-GR" dirty="0" smtClean="0"/>
              <a:t>και οι δύο συμβάλλουν στην οικοδόμηση και διατήρηση της πολιτιστικής κληρονομιάς. Η οποία με τη σειρά της εμπλουτίζει και κατασκευάζει την πολιτιστική σας νοημοσύνη και το κοινωνικό κεφάλαιο.</a:t>
            </a:r>
            <a:endParaRPr lang="en-US" dirty="0" smtClean="0"/>
          </a:p>
          <a:p>
            <a:endParaRPr lang="en-GB" dirty="0"/>
          </a:p>
          <a:p>
            <a:pPr>
              <a:defRPr/>
            </a:pPr>
            <a:r>
              <a:rPr lang="el-GR" dirty="0" smtClean="0"/>
              <a:t>Ο αντίκτυπος του κοινωνικού κεφαλαίου και εξ ορισμού η πολιτιστική νοημοσύνη, είναι ευρέως αποδεκτός ότι</a:t>
            </a:r>
            <a:r>
              <a:rPr lang="el-GR" baseline="0" dirty="0" smtClean="0"/>
              <a:t> επηρεάζουν</a:t>
            </a:r>
            <a:r>
              <a:rPr lang="el-GR" dirty="0" smtClean="0"/>
              <a:t> τις μικρές επιχειρήσεις. Η επιχείρηση είναι μια κοινωνική δραστηριότητα που παράγει οικονομικά αποτελέσματα για τον ιδιοκτήτη της και λύσεις σε προβλήματα για τους πελάτες της.</a:t>
            </a:r>
          </a:p>
          <a:p>
            <a:pPr>
              <a:defRPr/>
            </a:pPr>
            <a:endParaRPr lang="en-GB" dirty="0"/>
          </a:p>
          <a:p>
            <a:pPr>
              <a:defRPr/>
            </a:pPr>
            <a:r>
              <a:rPr lang="el-GR" dirty="0" smtClean="0"/>
              <a:t>Ενώ το κοινωνικό κεφάλαιο μπορεί να δημιουργήσει ισχυρούς δεσμούς εντός της κοινότητας, η κοινότητα δεν είναι ο πελάτης. Αυτό που χρειάζεται είναι να αξιοποιήσουμε την πολιτιστική και κοινωνική νοημοσύνη εντός της κοινότητας και στη συνέχεια να οικοδομήσουμε το κοινωνικό κεφάλαιο με τον πελάτη ενισχύοντας την πολιτιστική νοημοσύνη του πελάτη. Καθώς οι πελάτες αγοράζουν την πολιτιστική σας κληρονομιά μέσω αμοιβαιότητας και εμπιστοσύνης, η αξία της πολιτιστικής κληρονομιάς αυξάνεται από την άποψη της ιδιοκτησίας της κοινότητας. Με άλλα λόγια, κάνοντας τους ανθρώπους να πληρώσουν για να ασχοληθούν με τα πολιτιστικά σας αντικείμενα, γίνονται μαζί με εσάς εν μέρει ιδιοκτήτες, επειδή συνεισφέρουν στην πολιτιστική σας κληρονομιά την πολιτιστική τους νοημοσύνη.</a:t>
            </a:r>
          </a:p>
          <a:p>
            <a:pPr>
              <a:defRPr/>
            </a:pPr>
            <a:endParaRPr lang="en-GB" dirty="0"/>
          </a:p>
          <a:p>
            <a:pPr>
              <a:defRPr/>
            </a:pPr>
            <a:r>
              <a:rPr lang="el-GR" dirty="0" smtClean="0"/>
              <a:t>ΕΛΕΓΞΤΕ</a:t>
            </a:r>
            <a:r>
              <a:rPr lang="el-GR" baseline="0" dirty="0" smtClean="0"/>
              <a:t> ΟΤΙ ΚΑΤΑΛΑΒΑΝ ΟΛΟΙ/ΕΣ</a:t>
            </a:r>
            <a:endParaRPr lang="en-GB" dirty="0"/>
          </a:p>
          <a:p>
            <a:endParaRPr lang="en-GB" dirty="0"/>
          </a:p>
        </p:txBody>
      </p:sp>
    </p:spTree>
    <p:extLst>
      <p:ext uri="{BB962C8B-B14F-4D97-AF65-F5344CB8AC3E}">
        <p14:creationId xmlns:p14="http://schemas.microsoft.com/office/powerpoint/2010/main" val="927447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Το καλύψαμε και στην παρουσίαση, αλλά είναι σημαντικό να θυμόμαστε πώς οι άνθρωποι λαμβάνουν αποφάσεις για να αγοράσουν κάτι</a:t>
            </a:r>
          </a:p>
          <a:p>
            <a:endParaRPr lang="en-GB" dirty="0" smtClean="0"/>
          </a:p>
          <a:p>
            <a:r>
              <a:rPr lang="el-GR" dirty="0" smtClean="0"/>
              <a:t>Οι πιθανοί πελάτες έχουν ένα πρόβλημα που θέλουν να λυθεί, ίσως θέλουν</a:t>
            </a:r>
            <a:r>
              <a:rPr lang="el-GR" baseline="0" dirty="0" smtClean="0"/>
              <a:t> να διασκεδάσουν</a:t>
            </a:r>
            <a:r>
              <a:rPr lang="el-GR" dirty="0" smtClean="0"/>
              <a:t>, ή να μάθουν κάτι νέο, ή λίγο από τα δύο. Αυτοί οι τέσσερις παράγοντες επηρεάζουν τις αγοραστικές αποφάσεις</a:t>
            </a:r>
            <a:r>
              <a:rPr lang="el-GR" baseline="0" dirty="0" smtClean="0"/>
              <a:t> </a:t>
            </a:r>
            <a:r>
              <a:rPr lang="el-GR" dirty="0" smtClean="0"/>
              <a:t>όλων. Πρέπει να αποκτήσετε το δικαίωμα στα μάτια του μεμονωμένου καταναλωτή για να πάρετε μια πώληση.</a:t>
            </a:r>
          </a:p>
          <a:p>
            <a:endParaRPr lang="en-GB"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l-GR" dirty="0" smtClean="0"/>
              <a:t>Με την οικονομική αξία, προσπαθείτε να κάνετε έναν πελάτη για να σας δώσει χρήματα σε αντάλλαγμα για την ευκαιρία να βιώσει τα πολιτιστικά αντικείμενα που αντιπροσωπεύουν</a:t>
            </a:r>
            <a:r>
              <a:rPr lang="el-GR" baseline="0" dirty="0" smtClean="0"/>
              <a:t> ε</a:t>
            </a:r>
            <a:r>
              <a:rPr lang="el-GR" dirty="0" smtClean="0"/>
              <a:t>σάς</a:t>
            </a:r>
            <a:r>
              <a:rPr lang="el-GR" baseline="0" dirty="0" smtClean="0"/>
              <a:t> </a:t>
            </a:r>
            <a:r>
              <a:rPr lang="el-GR" dirty="0" smtClean="0"/>
              <a:t>και την κοινότητά σας. Κατά συνέπεια, θα αμφισβητήσουν την αξία αυτής της εμπειρίας. Πρέπει να γνωρίζουν</a:t>
            </a:r>
            <a:r>
              <a:rPr lang="el-GR" baseline="0" dirty="0" smtClean="0"/>
              <a:t> </a:t>
            </a:r>
            <a:r>
              <a:rPr lang="el-GR" sz="1200" kern="1200" dirty="0" smtClean="0">
                <a:solidFill>
                  <a:schemeClr val="tx1"/>
                </a:solidFill>
                <a:effectLst/>
                <a:latin typeface="+mn-lt"/>
                <a:ea typeface="+mn-ea"/>
                <a:cs typeface="+mn-cs"/>
              </a:rPr>
              <a:t>υπάρχει υψηλή </a:t>
            </a:r>
            <a:r>
              <a:rPr lang="el-GR" sz="1200" kern="1200" baseline="0" dirty="0" smtClean="0">
                <a:solidFill>
                  <a:schemeClr val="tx1"/>
                </a:solidFill>
                <a:effectLst/>
                <a:latin typeface="+mn-lt"/>
                <a:ea typeface="+mn-ea"/>
                <a:cs typeface="+mn-cs"/>
              </a:rPr>
              <a:t>σχέση ποιότητας και τιμής </a:t>
            </a:r>
            <a:r>
              <a:rPr lang="el-GR" sz="1200" kern="1200" dirty="0" smtClean="0">
                <a:solidFill>
                  <a:schemeClr val="tx1"/>
                </a:solidFill>
                <a:effectLst/>
                <a:latin typeface="+mn-lt"/>
                <a:ea typeface="+mn-ea"/>
                <a:cs typeface="+mn-cs"/>
              </a:rPr>
              <a:t>στην βιωματική συμμετοχή τους στην πολιτιστική σας κληρονομιά,</a:t>
            </a:r>
            <a:r>
              <a:rPr lang="el-GR" sz="1200" kern="1200" baseline="0" dirty="0" smtClean="0">
                <a:solidFill>
                  <a:schemeClr val="tx1"/>
                </a:solidFill>
                <a:effectLst/>
                <a:latin typeface="+mn-lt"/>
                <a:ea typeface="+mn-ea"/>
                <a:cs typeface="+mn-cs"/>
              </a:rPr>
              <a:t> </a:t>
            </a:r>
            <a:r>
              <a:rPr lang="el-GR" dirty="0" smtClean="0"/>
              <a:t>έχουν όμως αρκετό χρόνο για αυτό;</a:t>
            </a:r>
            <a:r>
              <a:rPr lang="el-GR" sz="1200" kern="1200" dirty="0" smtClean="0">
                <a:solidFill>
                  <a:schemeClr val="tx1"/>
                </a:solidFill>
                <a:effectLst/>
                <a:latin typeface="+mn-lt"/>
                <a:ea typeface="+mn-ea"/>
                <a:cs typeface="+mn-cs"/>
              </a:rPr>
              <a:t>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Ως κοινωνικό ζώο, η θέση μας στην κοινότητα είναι σημαντική για εμάς, έτσι ώστε η κοινωνική αξία και το κύρος του πολιτιστικού αντικειμένου ή της δράσης είναι σημαντική για τον δυνητικό πελάτη. Η κοινωνική αξία και κύρος βρίσκεται στη δυνατότητα του πελάτη να αισθάνεται καλύτερα για τον εαυτό του μετά τη σύνδεση και την ικανότητα να καυχηθεί για τη συμμετοχή του όταν επιστρέφει στο σπίτι του.</a:t>
            </a:r>
          </a:p>
          <a:p>
            <a:endParaRPr lang="en-GB" dirty="0"/>
          </a:p>
          <a:p>
            <a:r>
              <a:rPr lang="el-GR" dirty="0" smtClean="0"/>
              <a:t>Οι δύο τελευταίοι παράγοντες είναι</a:t>
            </a:r>
            <a:r>
              <a:rPr lang="el-GR" baseline="0" dirty="0" smtClean="0"/>
              <a:t> </a:t>
            </a:r>
            <a:r>
              <a:rPr lang="el-GR" dirty="0" smtClean="0"/>
              <a:t>αλληλένδετοι. Και οι δύο αφορούν στην ιδέα της αλλαγής. Πρέπει να αλλάξουν τις πεποιθήσεις ή τη συμπεριφορά τους, πρέπει να εγκαταλείψουν μια πολύτιμη σκέψη τους; Τις περισσότερες φορές οι αλλαγές είναι ασήμαντες. Αλλά άλλες φορές μπορεί να είναι ουσιαστικές και αμφιλεγόμενες, ειδικά όταν αμφισβητούν θρησκευτικές, πολιτικές ή εθνικές πεποιθήσεις. Ουσιαστικά βάζετε τους ανθρώπους στη θέση να αμφισβητούν τις αξίες τους σε σχέση με τις δικές σας πολιτιστικές αξίες.</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Εάν η πολιτιστική σας κληρονομιά προκαλεί</a:t>
            </a:r>
            <a:r>
              <a:rPr lang="el-GR" sz="1200" kern="1200" baseline="0" dirty="0" smtClean="0">
                <a:solidFill>
                  <a:schemeClr val="tx1"/>
                </a:solidFill>
                <a:effectLst/>
                <a:latin typeface="+mn-lt"/>
                <a:ea typeface="+mn-ea"/>
                <a:cs typeface="+mn-cs"/>
              </a:rPr>
              <a:t> την πολιτιστική </a:t>
            </a:r>
            <a:r>
              <a:rPr lang="el-GR" sz="1200" kern="1200" dirty="0" smtClean="0">
                <a:solidFill>
                  <a:schemeClr val="tx1"/>
                </a:solidFill>
                <a:effectLst/>
                <a:latin typeface="+mn-lt"/>
                <a:ea typeface="+mn-ea"/>
                <a:cs typeface="+mn-cs"/>
              </a:rPr>
              <a:t>ταυτότητα του πελάτη, πιθανά</a:t>
            </a:r>
            <a:r>
              <a:rPr lang="el-GR" sz="1200" kern="1200" baseline="0" dirty="0" smtClean="0">
                <a:solidFill>
                  <a:schemeClr val="tx1"/>
                </a:solidFill>
                <a:effectLst/>
                <a:latin typeface="+mn-lt"/>
                <a:ea typeface="+mn-ea"/>
                <a:cs typeface="+mn-cs"/>
              </a:rPr>
              <a:t> αυτός να </a:t>
            </a:r>
            <a:r>
              <a:rPr lang="el-GR" sz="1200" kern="1200" dirty="0" smtClean="0">
                <a:solidFill>
                  <a:schemeClr val="tx1"/>
                </a:solidFill>
                <a:effectLst/>
                <a:latin typeface="+mn-lt"/>
                <a:ea typeface="+mn-ea"/>
                <a:cs typeface="+mn-cs"/>
              </a:rPr>
              <a:t>εξετάσει σε ποιο βαθμό θα μετακινηθεί έξω από τη ζώνη άνεσής του για να απολαύσει την πολιτιστική ανταλλαγή. Εκεί είναι όπου οι άνθρωποι προσπαθούν να προστατεύσουν τα κατεστημένα συμφέροντά τους. Επενδύουμε πολύ χρόνο και προσπάθεια στην οικοδόμηση της πολιτιστικής ταυτότητάς μας</a:t>
            </a:r>
            <a:r>
              <a:rPr lang="el-GR" sz="1200" kern="1200" baseline="0" dirty="0" smtClean="0">
                <a:solidFill>
                  <a:schemeClr val="tx1"/>
                </a:solidFill>
                <a:effectLst/>
                <a:latin typeface="+mn-lt"/>
                <a:ea typeface="+mn-ea"/>
                <a:cs typeface="+mn-cs"/>
              </a:rPr>
              <a:t> </a:t>
            </a:r>
            <a:r>
              <a:rPr lang="el-GR" sz="1200" kern="1200" dirty="0" smtClean="0">
                <a:solidFill>
                  <a:schemeClr val="tx1"/>
                </a:solidFill>
                <a:effectLst/>
                <a:latin typeface="+mn-lt"/>
                <a:ea typeface="+mn-ea"/>
                <a:cs typeface="+mn-cs"/>
              </a:rPr>
              <a:t>και έτσι έχουμε ένα κατεστημένο</a:t>
            </a:r>
            <a:r>
              <a:rPr lang="el-GR" sz="1200" kern="1200" baseline="0" dirty="0" smtClean="0">
                <a:solidFill>
                  <a:schemeClr val="tx1"/>
                </a:solidFill>
                <a:effectLst/>
                <a:latin typeface="+mn-lt"/>
                <a:ea typeface="+mn-ea"/>
                <a:cs typeface="+mn-cs"/>
              </a:rPr>
              <a:t> </a:t>
            </a:r>
            <a:r>
              <a:rPr lang="el-GR" sz="1200" kern="1200" dirty="0" smtClean="0">
                <a:solidFill>
                  <a:schemeClr val="tx1"/>
                </a:solidFill>
                <a:effectLst/>
                <a:latin typeface="+mn-lt"/>
                <a:ea typeface="+mn-ea"/>
                <a:cs typeface="+mn-cs"/>
              </a:rPr>
              <a:t>συμφέρον να μην την</a:t>
            </a:r>
            <a:r>
              <a:rPr lang="el-GR" sz="1200" kern="1200" baseline="0" dirty="0" smtClean="0">
                <a:solidFill>
                  <a:schemeClr val="tx1"/>
                </a:solidFill>
                <a:effectLst/>
                <a:latin typeface="+mn-lt"/>
                <a:ea typeface="+mn-ea"/>
                <a:cs typeface="+mn-cs"/>
              </a:rPr>
              <a:t> θέτουμε υπό αμφισβήτηση </a:t>
            </a:r>
            <a:r>
              <a:rPr lang="el-GR" sz="1200" kern="1200" dirty="0" smtClean="0">
                <a:solidFill>
                  <a:schemeClr val="tx1"/>
                </a:solidFill>
                <a:effectLst/>
                <a:latin typeface="+mn-lt"/>
                <a:ea typeface="+mn-ea"/>
                <a:cs typeface="+mn-cs"/>
              </a:rPr>
              <a:t>ή ακόμα και καθεστώς αλλαγής.</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Και οι τέσσερις αυτοί παράγοντες είναι αλληλένδετοι και δεν μπορούν να εξεταστούν μεμονωμένα. Και οι τέσσερις αυτοί παράγοντες συμβάλλουν στην πολιτιστική κεφάλαιο</a:t>
            </a:r>
            <a:r>
              <a:rPr lang="el-GR" sz="1200" kern="1200" baseline="0" dirty="0" smtClean="0">
                <a:solidFill>
                  <a:schemeClr val="tx1"/>
                </a:solidFill>
                <a:effectLst/>
                <a:latin typeface="+mn-lt"/>
                <a:ea typeface="+mn-ea"/>
                <a:cs typeface="+mn-cs"/>
              </a:rPr>
              <a:t> του</a:t>
            </a:r>
            <a:r>
              <a:rPr lang="el-GR" sz="1200" kern="1200" dirty="0" smtClean="0">
                <a:solidFill>
                  <a:schemeClr val="tx1"/>
                </a:solidFill>
                <a:effectLst/>
                <a:latin typeface="+mn-lt"/>
                <a:ea typeface="+mn-ea"/>
                <a:cs typeface="+mn-cs"/>
              </a:rPr>
              <a:t> πελάτη και με αυτόν τον τρόπο αρχίζουν να προσθέτουν το κοινωνικό κεφάλαιο της κοινότητάς σας.</a:t>
            </a:r>
            <a:r>
              <a:rPr lang="el-GR" sz="1200" kern="1200" baseline="0" dirty="0" smtClean="0">
                <a:solidFill>
                  <a:schemeClr val="tx1"/>
                </a:solidFill>
                <a:effectLst/>
                <a:latin typeface="+mn-lt"/>
                <a:ea typeface="+mn-ea"/>
                <a:cs typeface="+mn-cs"/>
              </a:rPr>
              <a:t> </a:t>
            </a:r>
            <a:r>
              <a:rPr lang="el-GR" sz="1200" kern="1200" dirty="0" smtClean="0">
                <a:solidFill>
                  <a:schemeClr val="tx1"/>
                </a:solidFill>
                <a:effectLst/>
                <a:latin typeface="+mn-lt"/>
                <a:ea typeface="+mn-ea"/>
                <a:cs typeface="+mn-cs"/>
              </a:rPr>
              <a:t>Αν ο πελάτης δεν μπορεί να πάρει μια λύση στο πρόβλημά του όταν πηγαίνουν στο σπίτι στο τέλος της επίσκεψής τους, τότε έχετε παραμείνει με τις δραστηριότητες και τα τεχνουργήματα αλλά και χωρίς έσοδα.</a:t>
            </a:r>
          </a:p>
        </p:txBody>
      </p:sp>
    </p:spTree>
    <p:extLst>
      <p:ext uri="{BB962C8B-B14F-4D97-AF65-F5344CB8AC3E}">
        <p14:creationId xmlns:p14="http://schemas.microsoft.com/office/powerpoint/2010/main" val="513633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ΜΟΙΡΑΣΤΕ ΤΙΣ</a:t>
            </a:r>
            <a:r>
              <a:rPr lang="el-GR" baseline="0" dirty="0" smtClean="0"/>
              <a:t> 2 ΥΠΟΘΕΣΕΙΣ ΕΡΓΑΣΙΑΣ (</a:t>
            </a:r>
            <a:r>
              <a:rPr lang="el-GR" dirty="0" smtClean="0"/>
              <a:t>Όπερα του Σίδνεϋ</a:t>
            </a:r>
            <a:r>
              <a:rPr lang="en-US" dirty="0" smtClean="0"/>
              <a:t>, </a:t>
            </a:r>
            <a:r>
              <a:rPr lang="el-GR" dirty="0" smtClean="0"/>
              <a:t>Αγροτική κατοικία</a:t>
            </a:r>
            <a:r>
              <a:rPr lang="el-GR" baseline="0" dirty="0" smtClean="0"/>
              <a:t> </a:t>
            </a:r>
            <a:r>
              <a:rPr lang="el-GR" dirty="0" smtClean="0"/>
              <a:t>στην </a:t>
            </a:r>
            <a:r>
              <a:rPr lang="el-GR" dirty="0" err="1" smtClean="0"/>
              <a:t>Ίστρια</a:t>
            </a:r>
            <a:r>
              <a:rPr lang="en-US" dirty="0" smtClean="0"/>
              <a:t>).</a:t>
            </a:r>
            <a:endParaRPr lang="en-US" dirty="0"/>
          </a:p>
          <a:p>
            <a:endParaRPr lang="en-US" dirty="0"/>
          </a:p>
          <a:p>
            <a:r>
              <a:rPr lang="el-GR" dirty="0" smtClean="0"/>
              <a:t>ΖΗΤΗΣΤΕ</a:t>
            </a:r>
            <a:r>
              <a:rPr lang="el-GR" baseline="0" dirty="0" smtClean="0"/>
              <a:t> ΑΠΟ ΤΟΥΣ ΣΥΜΜΕΤΕΧΟΝΤΕΣ ΝΑ ΑΚΟΛΟΥΘΗΣΟΥΝ ΤΙΣ ΟΔΗΓΙΕΣ ΑΥΤΗΣ ΤΗΣ ΔΙΑΦΑΝΕΙΑΣ</a:t>
            </a:r>
            <a:endParaRPr lang="en-US" dirty="0"/>
          </a:p>
          <a:p>
            <a:endParaRPr lang="en-US" dirty="0"/>
          </a:p>
          <a:p>
            <a:r>
              <a:rPr lang="el-GR" dirty="0" smtClean="0"/>
              <a:t>ΜΠΟΡΕΙ</a:t>
            </a:r>
            <a:r>
              <a:rPr lang="el-GR" baseline="0" dirty="0" smtClean="0"/>
              <a:t> ΝΑ ΧΡΕΙΑΣΤΕΙ ΝΑ ΠΑΤΕ ΑΝΑ ΑΤΟΜΟ ΓΙΑ ΝΑ ΩΘΗΣΕΤΕ ΤΗ ΣΚΕΨΗ ΤΟΥΣ. ΓΙΑ ΠΑΡΑΔΕΙΓΜΑ,</a:t>
            </a:r>
            <a:r>
              <a:rPr lang="en-US" dirty="0" smtClean="0"/>
              <a:t> </a:t>
            </a:r>
            <a:r>
              <a:rPr lang="el-GR" dirty="0" smtClean="0"/>
              <a:t>ΜΠΟΡΟΥΝ ΝΑ</a:t>
            </a:r>
            <a:r>
              <a:rPr lang="el-GR" baseline="0" dirty="0" smtClean="0"/>
              <a:t> ΔΙΑΚΡΙΝΟΥΝ ΤΗ ΔΙΑΦΟΡΑ ΜΕΤΑΞΥ ΠΟΛΙΤΙΣΤΙΚΗΣ ΝΟΗΜΟΣΥΝΗΣ ΚΑΙ ΚΟΙΝΩΝΙΚΟΥ ΚΕΦΑΛΑΙΟΥ, ΠΡΟΣΠΑΘΗΣΤΕ ΝΑ ΜΗΝ ΔΩΣΕΤΕ ΕΣΕΙΣ ΤΗΝ ΑΠΑΝΤΗΣΗ</a:t>
            </a:r>
            <a:endParaRPr lang="en-GB" dirty="0"/>
          </a:p>
        </p:txBody>
      </p:sp>
    </p:spTree>
    <p:extLst>
      <p:ext uri="{BB962C8B-B14F-4D97-AF65-F5344CB8AC3E}">
        <p14:creationId xmlns:p14="http://schemas.microsoft.com/office/powerpoint/2010/main" val="3945439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ΣΧΗΜΑΤΙΣΤΕ ΟΜΑΔΕΣ 3-4 ΑΤΟΜΩΝ</a:t>
            </a:r>
            <a:r>
              <a:rPr lang="en-US" dirty="0" smtClean="0"/>
              <a:t>.  </a:t>
            </a:r>
            <a:r>
              <a:rPr lang="el-GR" dirty="0" smtClean="0"/>
              <a:t>ΟΙ ΟΜΑΔΕΣ ΧΡΕΙΑΖΕΤΑΙ</a:t>
            </a:r>
            <a:r>
              <a:rPr lang="el-GR" baseline="0" dirty="0" smtClean="0"/>
              <a:t> ΝΑ ΑΠΟΤΕΛΟΥΝΤΑΙ ΑΠΟ ΑΤΟΜΑ ΔΙΑΦΟΡΕΤΙΚΩΝ ΕΙΔΙΚΟΤΗΤΩΝ</a:t>
            </a:r>
            <a:r>
              <a:rPr lang="en-US" dirty="0" smtClean="0"/>
              <a:t>.  </a:t>
            </a:r>
            <a:r>
              <a:rPr lang="el-GR" dirty="0" smtClean="0"/>
              <a:t>ΓΙΑ ΠΑΡΑΔΕΙΓΜΑ</a:t>
            </a:r>
            <a:r>
              <a:rPr lang="en-US" dirty="0" smtClean="0"/>
              <a:t>, </a:t>
            </a:r>
            <a:r>
              <a:rPr lang="el-GR" dirty="0" smtClean="0"/>
              <a:t>ΑΡΧΙΤΕΚΤΟΝΕΣ</a:t>
            </a:r>
            <a:r>
              <a:rPr lang="en-US" dirty="0" smtClean="0"/>
              <a:t>, </a:t>
            </a:r>
            <a:r>
              <a:rPr lang="el-GR" dirty="0" smtClean="0"/>
              <a:t>ΠΟΛΕΟΔΟΜΟΙ</a:t>
            </a:r>
            <a:r>
              <a:rPr lang="en-US" dirty="0" smtClean="0"/>
              <a:t>, </a:t>
            </a:r>
            <a:r>
              <a:rPr lang="el-GR" dirty="0" smtClean="0"/>
              <a:t>ΤΟΠΙΚΟΙ ΕΠΙΧΕΙΡΗΜΑΤΙΕΣ</a:t>
            </a:r>
            <a:r>
              <a:rPr lang="en-US" dirty="0" smtClean="0"/>
              <a:t>.  </a:t>
            </a:r>
            <a:r>
              <a:rPr lang="el-GR" dirty="0" smtClean="0"/>
              <a:t>ΕΞΑΣΦΑΛΙΣΤΕ</a:t>
            </a:r>
            <a:r>
              <a:rPr lang="el-GR" baseline="0" dirty="0" smtClean="0"/>
              <a:t> ΌΤΙ ΟΙ ΟΜΑΔΕΣ ΔΕΝ ΑΠΟΤΕΛΟΥΝΤΑΙ ΑΠΌ ΣΥΝΑΔΕΛΦΟΥΣ ΚΑΙ ΦΙΛΟΥΣ</a:t>
            </a:r>
            <a:endParaRPr lang="en-US" dirty="0"/>
          </a:p>
          <a:p>
            <a:endParaRPr lang="en-US" dirty="0"/>
          </a:p>
          <a:p>
            <a:r>
              <a:rPr lang="el-GR" dirty="0" smtClean="0"/>
              <a:t>ΖΗΤΗΣΤΕ ΑΠΌ ΤΟΥΣ ΣΥΜΜΕΤΕΧΟΝΤΕΣ ΝΑ ΑΚΟΛΟΥΘΗΣΟΥΝ ΤΙΣ ΟΔΗΓΙΕΣ ΑΥΤΗΣ ΤΗΣ ΔΙΑΦΑΝΕΙΑΣ</a:t>
            </a:r>
            <a:r>
              <a:rPr lang="en-US" dirty="0" smtClean="0"/>
              <a:t>, </a:t>
            </a:r>
            <a:r>
              <a:rPr lang="el-GR" dirty="0" smtClean="0"/>
              <a:t>ΚΑΙ ΝΑ ΧΡΗΣΙΜΟΠΟΙΗΣΟΥΝ</a:t>
            </a:r>
            <a:r>
              <a:rPr lang="el-GR" baseline="0" dirty="0" smtClean="0"/>
              <a:t> ΤΙΣ ΣΗΜΕΙΩΣΕΙΣ ΠΟΥ ΚΡΑΤΗΣΑΝ ΣΤΗΝ ΔΡΑΣΤΗΡΙΟΤΗΤΑ 1</a:t>
            </a:r>
            <a:endParaRPr lang="en-US" dirty="0"/>
          </a:p>
          <a:p>
            <a:endParaRPr lang="en-US" dirty="0"/>
          </a:p>
          <a:p>
            <a:r>
              <a:rPr lang="el-GR" dirty="0" smtClean="0"/>
              <a:t>ΜΠΟΡΕΙ</a:t>
            </a:r>
            <a:r>
              <a:rPr lang="el-GR" baseline="0" dirty="0" smtClean="0"/>
              <a:t> ΝΑ ΧΡΕΙΑΣΤΕΙ ΝΑ ΠΑΤΕ ΑΝΑ ΑΤΟΜΟ ΓΙΑ ΝΑ ΩΘΗΣΕΤΕ ΤΗ ΣΚΕΨΗ ΤΟΥΣ. ΓΙΑ ΠΑΡΑΔΕΙΓΜΑ,</a:t>
            </a:r>
            <a:r>
              <a:rPr lang="en-US" dirty="0" smtClean="0"/>
              <a:t> </a:t>
            </a:r>
            <a:r>
              <a:rPr lang="el-GR" dirty="0" smtClean="0"/>
              <a:t>ΜΠΟΡΟΥΝ ΝΑ</a:t>
            </a:r>
            <a:r>
              <a:rPr lang="el-GR" baseline="0" dirty="0" smtClean="0"/>
              <a:t> ΔΙΑΚΡΙΝΟΥΝ ΤΗ ΔΙΑΦΟΡΑ ΜΕΤΑΞΥ ΠΟΛΙΤΙΣΤΙΚΗΣ ΝΟΗΜΟΣΥΝΗΣ ΚΑΙ ΚΟΙΝΩΝΙΚΟΥ ΚΕΦΑΛΑΙΟΥ, ΠΡΟΣΠΑΘΗΣΤΕ ΝΑ ΜΗΝ ΔΩΣΕΤΕ ΕΣΕΙΣ ΤΗΝ ΑΠΑΝΤΗΣΗ</a:t>
            </a:r>
            <a:endParaRPr lang="en-GB" dirty="0"/>
          </a:p>
        </p:txBody>
      </p:sp>
    </p:spTree>
    <p:extLst>
      <p:ext uri="{BB962C8B-B14F-4D97-AF65-F5344CB8AC3E}">
        <p14:creationId xmlns:p14="http://schemas.microsoft.com/office/powerpoint/2010/main" val="3598398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ΖΗΤΗΣΤΕ ΑΠΌ ΤΟΥΣ ΣΥΜΜΕΤΕΧΟΝΤΕΣ ΝΑ ΑΚΟΛΟΥΘΗΣΟΥΝ ΤΙΣ ΟΔΗΓΙΕΣ ΑΥΤΗΣ ΤΗΣ ΔΙΑΦΑΝΕΙΑΣ</a:t>
            </a:r>
            <a:r>
              <a:rPr lang="en-US" dirty="0" smtClean="0"/>
              <a:t>, </a:t>
            </a:r>
            <a:r>
              <a:rPr lang="el-GR" dirty="0" smtClean="0"/>
              <a:t>ΚΑΙ ΝΑ ΧΡΗΣΙΜΟΠΟΙΗΣΟΥΝ</a:t>
            </a:r>
            <a:r>
              <a:rPr lang="el-GR" baseline="0" dirty="0" smtClean="0"/>
              <a:t> ΤΙΣ ΣΗΜΕΙΩΣΕΙΣ ΠΟΥ ΚΡΑΤΗΣΑΝ ΣΤΗΝ ΔΡΑΣΤΗΡΙΟΤΗΤΑ 1</a:t>
            </a:r>
            <a:endParaRPr lang="en-US" dirty="0" smtClean="0"/>
          </a:p>
          <a:p>
            <a:endParaRPr lang="en-US" dirty="0"/>
          </a:p>
          <a:p>
            <a:r>
              <a:rPr lang="el-GR" dirty="0" smtClean="0"/>
              <a:t>ΜΠΟΡΕΙ</a:t>
            </a:r>
            <a:r>
              <a:rPr lang="el-GR" baseline="0" dirty="0" smtClean="0"/>
              <a:t> ΝΑ ΧΡΕΙΑΣΤΕΙ ΝΑ ΠΑΤΕ ΑΝΑ ΑΤΟΜΟ ΓΙΑ ΝΑ ΩΘΗΣΕΤΕ ΤΗ ΣΚΕΨΗ ΤΟΥΣ. ΓΙΑ ΠΑΡΑΔΕΙΓΜΑ,</a:t>
            </a:r>
            <a:r>
              <a:rPr lang="en-US" dirty="0" smtClean="0"/>
              <a:t> </a:t>
            </a:r>
            <a:r>
              <a:rPr lang="el-GR" dirty="0" smtClean="0"/>
              <a:t>ΜΠΟΡΟΥΝ ΝΑ</a:t>
            </a:r>
            <a:r>
              <a:rPr lang="el-GR" baseline="0" dirty="0" smtClean="0"/>
              <a:t> ΔΙΑΚΡΙΝΟΥΝ ΤΗ ΔΙΑΦΟΡΑ ΜΕΤΑΞΥ ΠΟΛΙΤΙΣΤΙΚΗΣ ΝΟΗΜΟΣΥΝΗΣ ΚΑΙ ΚΟΙΝΩΝΙΚΟΥ ΚΕΦΑΛΑΙΟΥ, ΠΡΟΣΠΑΘΗΣΤΕ ΝΑ ΜΗΝ ΔΩΣΕΤΕ ΕΣΕΙΣ ΤΗΝ ΑΠΑΝΤΗΣΗ</a:t>
            </a:r>
            <a:endParaRPr lang="en-GB" dirty="0"/>
          </a:p>
        </p:txBody>
      </p:sp>
    </p:spTree>
    <p:extLst>
      <p:ext uri="{BB962C8B-B14F-4D97-AF65-F5344CB8AC3E}">
        <p14:creationId xmlns:p14="http://schemas.microsoft.com/office/powerpoint/2010/main" val="344615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b="1" dirty="0" smtClean="0"/>
              <a:t>Πολιτιστική νοημοσύνη:</a:t>
            </a:r>
          </a:p>
          <a:p>
            <a:r>
              <a:rPr lang="el-GR" dirty="0" smtClean="0"/>
              <a:t>Οι αντιθέσεις προήλθαν από 4 συγκεκριμένες περιοχές. Η πιο ευρέως διαδεδομένη αντίθεση ήταν από εκείνους που αντιτάχθηκαν στην επιλογή του κτιρίου λόγω του υψηλού κόστους. Λόγω</a:t>
            </a:r>
            <a:r>
              <a:rPr lang="el-GR" baseline="0" dirty="0" smtClean="0"/>
              <a:t> </a:t>
            </a:r>
            <a:r>
              <a:rPr lang="el-GR" dirty="0" smtClean="0"/>
              <a:t>μηχανικών προβλημάτων χρειάστηκε να γίνουν πολλές αλλαγές για την κατασκευή της όπερας κάτι που οδήγησε στην</a:t>
            </a:r>
            <a:r>
              <a:rPr lang="el-GR" baseline="0" dirty="0" smtClean="0"/>
              <a:t> αύξηση του</a:t>
            </a:r>
            <a:r>
              <a:rPr lang="el-GR" dirty="0" smtClean="0"/>
              <a:t> κόστους. Εκείνοι που αντιτίθενται στο κτίριο με βάση το κόστος θεώρησαν ότι τα χρήματα θα μπορούσαν να δαπανηθούν για πράγματα όπως η υγειονομική περίθαλψη και η εκπαίδευση. Αρκετά άτομα από αυτό</a:t>
            </a:r>
            <a:r>
              <a:rPr lang="el-GR" baseline="0" dirty="0" smtClean="0"/>
              <a:t> το γκρουπ αντίθεσης, απέδιδαν</a:t>
            </a:r>
            <a:r>
              <a:rPr lang="el-GR" dirty="0" smtClean="0"/>
              <a:t> επίσης μικρή αξία στην τέχνη του θεάματος, με πολλούς να προτιμούν τον αθλητισμό, συγκεκριμένα το ράγκμπι και το κρίκετ. Τέλος, κάποιοι ενάντια στο κτίριο της όπερας θεώρησαν ότι η κατασκευή της θα τροφοδοτούσε</a:t>
            </a:r>
            <a:r>
              <a:rPr lang="el-GR" baseline="0" dirty="0" smtClean="0"/>
              <a:t> </a:t>
            </a:r>
            <a:r>
              <a:rPr lang="el-GR" dirty="0" smtClean="0"/>
              <a:t>περαιτέρω έριδες μεταξύ της Μελβούρνης και του Σίδνεϋ. Αυτές οι πόλεις ήταν μεγάλες αντίπαλοι από την ίδρυση της χώρας. Οι περισσότεροι, αν όχι όλοι όσων ήταν ενάντια,</a:t>
            </a:r>
            <a:r>
              <a:rPr lang="el-GR" baseline="0" dirty="0" smtClean="0"/>
              <a:t> εναντιώθηκαν στο κτίριο δεσμευόμενοι από την εικόνα του εαυτού τους σε σχέση με το κτίριο</a:t>
            </a:r>
            <a:r>
              <a:rPr lang="el-GR" dirty="0" smtClean="0"/>
              <a:t>. Ένα κτίριο για όπερα και</a:t>
            </a:r>
            <a:r>
              <a:rPr lang="el-GR" baseline="0" dirty="0" smtClean="0"/>
              <a:t> </a:t>
            </a:r>
            <a:r>
              <a:rPr lang="el-GR" dirty="0" smtClean="0"/>
              <a:t>μουσικές παραστάσεις δεν ταίριαζε στην πολιτιστική τους νοημοσύνη. δεν ήταν ταίριαζε με το πώς αυτό-προσδιορίζονταν. </a:t>
            </a:r>
          </a:p>
          <a:p>
            <a:endParaRPr lang="en-US" dirty="0"/>
          </a:p>
          <a:p>
            <a:r>
              <a:rPr lang="el-GR" dirty="0" smtClean="0"/>
              <a:t>Η υποστήριξη του κτιρίου καθοδηγήθηκε</a:t>
            </a:r>
            <a:r>
              <a:rPr lang="el-GR" baseline="0" dirty="0" smtClean="0"/>
              <a:t> </a:t>
            </a:r>
            <a:r>
              <a:rPr lang="el-GR" dirty="0" smtClean="0"/>
              <a:t>κυρίως από αρχιτέκτονες και καλλιτέχνες, όπως μουσικοί και τραγουδιστές. Η πολιτιστική νοημοσύνη των υποστηρικτών έγκειται στην εικόνα του εαυτού</a:t>
            </a:r>
            <a:r>
              <a:rPr lang="el-GR" baseline="0" dirty="0" smtClean="0"/>
              <a:t> τους</a:t>
            </a:r>
            <a:r>
              <a:rPr lang="el-GR" dirty="0" smtClean="0"/>
              <a:t>, την ατομικότητα, την αντοχή και την </a:t>
            </a:r>
            <a:r>
              <a:rPr lang="el-GR" dirty="0" err="1" smtClean="0"/>
              <a:t>αυτο</a:t>
            </a:r>
            <a:r>
              <a:rPr lang="el-GR" dirty="0" smtClean="0"/>
              <a:t>-αποτελεσματικότητά τους, που ήταν παρεμφερής μεταξύ των δύο ομάδων. Αυτή η κοινή πολιτιστική νοημοσύνη, ενώ αφορούσε</a:t>
            </a:r>
            <a:r>
              <a:rPr lang="el-GR" baseline="0" dirty="0" smtClean="0"/>
              <a:t> </a:t>
            </a:r>
            <a:r>
              <a:rPr lang="el-GR" dirty="0" smtClean="0"/>
              <a:t>διαφορετικές πτυχές του κτιρίου, έφερε τις δύο ομάδες μαζί. Και οι δύο αναζητούσαν εκφράσεις των όσων αντιλαμβάνονται ως ομορφιά και είδαν την όπερα ως μία έκφραση αυτού. Επιπλέον, οι υποστηρικτές</a:t>
            </a:r>
            <a:r>
              <a:rPr lang="el-GR" baseline="0" dirty="0" smtClean="0"/>
              <a:t> π</a:t>
            </a:r>
            <a:r>
              <a:rPr lang="el-GR" dirty="0" smtClean="0"/>
              <a:t>ροσέλκυσαν αυτούς που είδαν το κτίριο σαν ένα τρόπο να προηγηθεί το Σίδνεϋ</a:t>
            </a:r>
            <a:r>
              <a:rPr lang="el-GR" baseline="0" dirty="0" smtClean="0"/>
              <a:t> της</a:t>
            </a:r>
            <a:r>
              <a:rPr lang="el-GR" dirty="0" smtClean="0"/>
              <a:t> Μελβούρνης. Η σκέψη ενός εικονικού κτιρίου για τις τέχνες του θεάματος στο Σίδνεϋ, και μόνο το Σύδνεϋ ενίσχυε τον ενθουσιασμό τους.</a:t>
            </a:r>
          </a:p>
          <a:p>
            <a:endParaRPr lang="en-US" b="1" dirty="0"/>
          </a:p>
          <a:p>
            <a:r>
              <a:rPr lang="el-GR" b="1" dirty="0" smtClean="0"/>
              <a:t>Κοινωνικό Κεφάλαιο: </a:t>
            </a:r>
          </a:p>
          <a:p>
            <a:r>
              <a:rPr lang="el-GR" dirty="0" smtClean="0"/>
              <a:t>Και οι δύο ομάδες ανέπτυξαν πολιτιστική νοημοσύνη μέσω του κατεστημένου συμφέροντός τους, είτε αντιτιθέμενοι είτε υποστηρίζοντας το κτίριο. Αναζητώντας υποστηρικτές των </a:t>
            </a:r>
            <a:r>
              <a:rPr lang="el-GR" dirty="0" err="1" smtClean="0"/>
              <a:t>θέσεών</a:t>
            </a:r>
            <a:r>
              <a:rPr lang="el-GR" dirty="0" smtClean="0"/>
              <a:t> τους κατάφεραν να αναπτύξουν υψηλά επίπεδα εμπιστοσύνης και αμοιβαιότητας. Για παράδειγμα, οι φοιτητές αρχιτεκτονικής συντονίζανε τις διαμαρτυρίες τους μαζί με λάτρεις της μουσικής και της όπερας. Αυτό τους επέτρεψε να παρουσιάσουν ένα πολύ ισχυρότερο επίπεδο υποστήριξης υπέρ της κατασκευής, σε σχέση με αυτό που θα</a:t>
            </a:r>
            <a:r>
              <a:rPr lang="el-GR" baseline="0" dirty="0" smtClean="0"/>
              <a:t> μπορούσαν εάν </a:t>
            </a:r>
            <a:r>
              <a:rPr lang="el-GR" dirty="0" smtClean="0"/>
              <a:t>είχαν διαμαρτυρηθεί μόνοι τους. Επιπλέον, η κατασκευή της Όπερας του Σίδνεϋ ήταν η ευκαιρία για την πόλη να έχει κάτι που δεν έχει η Μελβούρνη. Αυτό ενεργοποίησε</a:t>
            </a:r>
            <a:r>
              <a:rPr lang="el-GR" baseline="0" dirty="0" smtClean="0"/>
              <a:t> πολλούς</a:t>
            </a:r>
            <a:r>
              <a:rPr lang="el-GR" dirty="0" smtClean="0"/>
              <a:t> που δεν ήταν άμεσα συνδεδεμένοι με την αρχιτεκτονική και τις τέχνες του θεάματος να εμπλακούν στην υποστήριξη της κατασκευής. Η αίσθηση υπερηφάνειας στην πόλη τους και η επιθυμία τους να προηγούνται της Μελβούρνης οδήγησε στην υποστήριξή τους προς</a:t>
            </a:r>
            <a:r>
              <a:rPr lang="el-GR" baseline="0" dirty="0" smtClean="0"/>
              <a:t> </a:t>
            </a:r>
            <a:r>
              <a:rPr lang="el-GR" dirty="0" smtClean="0"/>
              <a:t>στην κατασκευή. Ως αποτέλεσμα αυτής της υποστήριξης, αποτελούμενης από διαφορετικές ομάδες, το Σίδνεϋ κατάφερε τελικά να δει το κτήριο ολοκληρωμένο.</a:t>
            </a:r>
          </a:p>
          <a:p>
            <a:endParaRPr lang="en-GB" b="1" dirty="0"/>
          </a:p>
        </p:txBody>
      </p:sp>
    </p:spTree>
    <p:extLst>
      <p:ext uri="{BB962C8B-B14F-4D97-AF65-F5344CB8AC3E}">
        <p14:creationId xmlns:p14="http://schemas.microsoft.com/office/powerpoint/2010/main" val="1480536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ΕΞΗΓΗΣΤΕ</a:t>
            </a:r>
            <a:r>
              <a:rPr lang="el-GR" baseline="0" dirty="0" smtClean="0"/>
              <a:t> ΤΗ ΔΙΑΦΑΝΕΙΑ ΚΑΙ ΣΧΗΜΑΤΙΣΤΕ ΣΥΝΔΕΣΜΟΥΣ ΜΕ ΤΟ ΠΕΡΙΕΧΟΜΕΝΗ ΤΗΣ ΠΡΟΗΓΟΥΜΕΝΗΣ ΔΙΑΦΑΝΕΙΑΣ</a:t>
            </a:r>
            <a:endParaRPr lang="en-US" dirty="0"/>
          </a:p>
          <a:p>
            <a:endParaRPr lang="en-US" dirty="0"/>
          </a:p>
          <a:p>
            <a:r>
              <a:rPr lang="el-GR" b="1" dirty="0" smtClean="0"/>
              <a:t>Πολιτιστική νοημοσύνη:</a:t>
            </a:r>
          </a:p>
          <a:p>
            <a:r>
              <a:rPr lang="el-GR" dirty="0" smtClean="0"/>
              <a:t>Το σπίτι είναι ένα από τα παλαιότερα κτίρια του χωριού, και μέρος της αρχιτεκτονικής</a:t>
            </a:r>
            <a:r>
              <a:rPr lang="el-GR" baseline="0" dirty="0" smtClean="0"/>
              <a:t> </a:t>
            </a:r>
            <a:r>
              <a:rPr lang="el-GR" dirty="0" smtClean="0"/>
              <a:t>του χωριού. Παρόλο που έχει περάσει σημαντικό μέρος της ζωής της εκεί και έχει διπλή εθνικότητα, η </a:t>
            </a:r>
            <a:r>
              <a:rPr lang="el-GR" dirty="0" err="1" smtClean="0"/>
              <a:t>Franca</a:t>
            </a:r>
            <a:r>
              <a:rPr lang="el-GR" dirty="0" smtClean="0"/>
              <a:t> ταυτίζεται έντονα με το χωριό ως τόπο γέννησής της και στο σπίτι το αντιμετωπίζει</a:t>
            </a:r>
            <a:r>
              <a:rPr lang="el-GR" baseline="0" dirty="0" smtClean="0"/>
              <a:t> </a:t>
            </a:r>
            <a:r>
              <a:rPr lang="el-GR" dirty="0" smtClean="0"/>
              <a:t>ως το πνευματικό της σπίτι. Η κατοικία αυτή έχει εξυπηρετήσει πολλούς σκοπούς, όπως για</a:t>
            </a:r>
            <a:r>
              <a:rPr lang="el-GR" baseline="0" dirty="0" smtClean="0"/>
              <a:t> κάποιο διάστημα που ήταν </a:t>
            </a:r>
            <a:r>
              <a:rPr lang="el-GR" dirty="0" smtClean="0"/>
              <a:t>κατάστημα και παρείχε αγαθά στην κοινότητα. Ως παιδί, η </a:t>
            </a:r>
            <a:r>
              <a:rPr lang="el-GR" dirty="0" err="1" smtClean="0"/>
              <a:t>Franca</a:t>
            </a:r>
            <a:r>
              <a:rPr lang="el-GR" dirty="0" smtClean="0"/>
              <a:t> συμμετείχε σε φεστιβάλ, που έως σήμερα δεν έχουν αλλάξει, ενώ καταναλώνει φαγητό που παραμένει παραδοσιακό στο χωριό. Ενώ μπορεί να υπάρχουν νέες ιστορίες καθώς μεγαλώνουν οι άνθρωποι, υπάρχουν αρκετές ιστορίες που θυμάται η </a:t>
            </a:r>
            <a:r>
              <a:rPr lang="el-GR" dirty="0" err="1" smtClean="0"/>
              <a:t>Franca</a:t>
            </a:r>
            <a:r>
              <a:rPr lang="el-GR" dirty="0" smtClean="0"/>
              <a:t> οι</a:t>
            </a:r>
            <a:r>
              <a:rPr lang="el-GR" baseline="0" dirty="0" smtClean="0"/>
              <a:t> οποίες</a:t>
            </a:r>
            <a:r>
              <a:rPr lang="el-GR" dirty="0" smtClean="0"/>
              <a:t> επηρεάζουν την πολιτιστική</a:t>
            </a:r>
            <a:r>
              <a:rPr lang="el-GR" baseline="0" dirty="0" smtClean="0"/>
              <a:t> της </a:t>
            </a:r>
            <a:r>
              <a:rPr lang="el-GR" dirty="0" smtClean="0"/>
              <a:t>αίσθηση του </a:t>
            </a:r>
            <a:r>
              <a:rPr lang="el-GR" dirty="0" err="1" smtClean="0"/>
              <a:t>ανήκειν</a:t>
            </a:r>
            <a:r>
              <a:rPr lang="el-GR" dirty="0" smtClean="0"/>
              <a:t>. Ωστόσο, υπάρχουν αλλαγές στο χωριό που θα επηρέαζαν</a:t>
            </a:r>
            <a:r>
              <a:rPr lang="el-GR" baseline="0" dirty="0" smtClean="0"/>
              <a:t> </a:t>
            </a:r>
            <a:r>
              <a:rPr lang="el-GR" dirty="0" smtClean="0"/>
              <a:t>πολιτιστικές αντιλήψεις της κοινότητας. Η απουσία των νέων ανθρώπων, η μετατόπιση της οικονομικής δραστηριότητας και η κατασκευή νέων κτιρίων.</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l-GR" b="1" dirty="0" smtClean="0"/>
              <a:t>Κοινωνικό Κεφάλαιο: </a:t>
            </a:r>
          </a:p>
          <a:p>
            <a:r>
              <a:rPr lang="el-GR" dirty="0" smtClean="0"/>
              <a:t>Ως μέλος μιας από τις παλαιότερες οικογένειες στο χωριό, η </a:t>
            </a:r>
            <a:r>
              <a:rPr lang="el-GR" dirty="0" err="1" smtClean="0"/>
              <a:t>Franca</a:t>
            </a:r>
            <a:r>
              <a:rPr lang="el-GR" dirty="0" smtClean="0"/>
              <a:t> θα είχε δημιουργήσει σημαντικό κοινωνικό κεφάλαιο, παρά την απουσία της από το χωριό. Επιπλέον, η οικογένεια διαδραμάτισε σημαντικό ρόλο στις οικονομικές δραστηριότητες του χωριού, συμβάλλοντας πιθανώς οικονομικά στη διατήρηση του χαρακτήρα και των παραδόσεων του χωριού, καθώς. Κατά συνέπεια, η οικογένεια της </a:t>
            </a:r>
            <a:r>
              <a:rPr lang="el-GR" dirty="0" err="1" smtClean="0"/>
              <a:t>Franca</a:t>
            </a:r>
            <a:r>
              <a:rPr lang="el-GR" dirty="0" smtClean="0"/>
              <a:t> θα κρατούσε μια θέση σεβασμού ανάμεσα στους κατοίκους του χωριού. Έχοντας μεγαλώσει στο χωριό και συμμετέχοντας</a:t>
            </a:r>
            <a:r>
              <a:rPr lang="el-GR" baseline="0" dirty="0" smtClean="0"/>
              <a:t> </a:t>
            </a:r>
            <a:r>
              <a:rPr lang="el-GR" dirty="0" smtClean="0"/>
              <a:t>σε φεστιβάλ,</a:t>
            </a:r>
            <a:r>
              <a:rPr lang="el-GR" baseline="0" dirty="0" smtClean="0"/>
              <a:t> </a:t>
            </a:r>
            <a:r>
              <a:rPr lang="el-GR" dirty="0" smtClean="0"/>
              <a:t>άκουσε και είπε ιστορίες, οικοδομώντας</a:t>
            </a:r>
            <a:r>
              <a:rPr lang="el-GR" baseline="0" dirty="0" smtClean="0"/>
              <a:t> έτσι </a:t>
            </a:r>
            <a:r>
              <a:rPr lang="el-GR" dirty="0" smtClean="0"/>
              <a:t>η </a:t>
            </a:r>
            <a:r>
              <a:rPr lang="el-GR" dirty="0" err="1" smtClean="0"/>
              <a:t>Franca</a:t>
            </a:r>
            <a:r>
              <a:rPr lang="el-GR" dirty="0" smtClean="0"/>
              <a:t> σχέσεις με τους κατοίκους του χωριού,</a:t>
            </a:r>
            <a:r>
              <a:rPr lang="el-GR" baseline="0" dirty="0" smtClean="0"/>
              <a:t> </a:t>
            </a:r>
            <a:r>
              <a:rPr lang="el-GR" dirty="0" smtClean="0"/>
              <a:t>που θα την αναγνώριζαν τελικά ως μία από αυτούς. Όλα αυτά θα επιτρέπαν υψηλότερο επίπεδο εμπιστοσύνης και αμοιβαιότητας από ό, τι θα αποκτούσε ένα εντελώς νέο άτομο. Ωστόσο, η απουσία της </a:t>
            </a:r>
            <a:r>
              <a:rPr lang="el-GR" dirty="0" err="1" smtClean="0"/>
              <a:t>Franca</a:t>
            </a:r>
            <a:r>
              <a:rPr lang="el-GR" dirty="0" smtClean="0"/>
              <a:t> και το γεγονός ότι το μεγαλύτερο μέρος της ηλικιακής της ομάδας, όπως και νεότεροι, έχουν εγκαταλείψει το χωριό μπορεί να αποδυναμώσει το κοινωνικό κεφάλαιο μεταξύ της και των υπόλοιπων κατοίκων του χωριού.  Η αντίσταση στην αλλαγή των ανθρώπων που ζουν ακόμα στο χωριό μπορεί να προκαλέσει</a:t>
            </a:r>
            <a:r>
              <a:rPr lang="el-GR" baseline="0" dirty="0" smtClean="0"/>
              <a:t> αντίστοιχα και </a:t>
            </a:r>
            <a:r>
              <a:rPr lang="el-GR" dirty="0" smtClean="0"/>
              <a:t>αντίθεση στην επιχειρηματική ιδέα.</a:t>
            </a:r>
          </a:p>
          <a:p>
            <a:endParaRPr lang="en-US" dirty="0"/>
          </a:p>
          <a:p>
            <a:endParaRPr lang="en-GB" dirty="0"/>
          </a:p>
        </p:txBody>
      </p:sp>
    </p:spTree>
    <p:extLst>
      <p:ext uri="{BB962C8B-B14F-4D97-AF65-F5344CB8AC3E}">
        <p14:creationId xmlns:p14="http://schemas.microsoft.com/office/powerpoint/2010/main" val="1766232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Από τον πίνακα αυτό μπορείτε να δείτε ότι υπάρχουν διαφορές στον τρόπο με τον οποίο επηρεάζεται η απόφαση αγοράς των πελατών και για τα δύο κτίρια. Οι τρεις πρώτες είναι όλες διαφορετικές, ενώ η τελευταία είναι η μόνη που είναι η ίδια μεταξύ των δύο κτιρίων.</a:t>
            </a:r>
          </a:p>
          <a:p>
            <a:endParaRPr lang="en-US" dirty="0"/>
          </a:p>
          <a:p>
            <a:r>
              <a:rPr lang="el-GR" b="1" dirty="0" smtClean="0"/>
              <a:t>Σίδνεϋ: </a:t>
            </a:r>
          </a:p>
          <a:p>
            <a:r>
              <a:rPr lang="el-GR" dirty="0" smtClean="0"/>
              <a:t>Όσον αφορά την εμπορευματοποίηση της Όπερας του Σίδνεϋ, προφανώς θα υπάρξουν έσοδα από τις παραστάσεις. Αλλά αυτό δεν ήταν ποτέ αρκετό. Ως αποτέλεσμα, έγιναν αρκετές διαφορετικές προσφορές στους επισκέπτες. Όπως κανείς δεν πηγαίνει στο Παρίσι και δεν βλέπει τον Πύργο του Άιφελ ή το </a:t>
            </a:r>
            <a:r>
              <a:rPr lang="el-GR" dirty="0" err="1" smtClean="0"/>
              <a:t>Κάιρο</a:t>
            </a:r>
            <a:r>
              <a:rPr lang="el-GR" dirty="0" smtClean="0"/>
              <a:t> και δεν βλέπει τις πυραμίδες, κανένας επισκέπτης στο Σίδνεϋ δεν χάνει την όπερα. Αυτό σημαίνει ότι όλοι οι επισκέπτες στο Σίδνεϋ έχουν κατεστημένο συμφέρον να επισκεφθούν την όπερα, και εξαιτίας της απόστασης που ταξιδεύουν οι άνθρωποι γίνεται</a:t>
            </a:r>
            <a:r>
              <a:rPr lang="el-GR" baseline="0" dirty="0" smtClean="0"/>
              <a:t> </a:t>
            </a:r>
            <a:r>
              <a:rPr lang="el-GR" dirty="0" smtClean="0"/>
              <a:t>επιτακτική η ανάγκη να επισκεφθούν την Όπερα του Σίδνεϋ. Αυτό δίνει στον πελάτη την κοινωνική ανταμοιβή κύρους. Από οικονομική άποψη,</a:t>
            </a:r>
            <a:r>
              <a:rPr lang="el-GR" baseline="0" dirty="0" smtClean="0"/>
              <a:t> για την </a:t>
            </a:r>
            <a:r>
              <a:rPr lang="el-GR" dirty="0" smtClean="0"/>
              <a:t>επίσκεψη στο κτίριο, το κόστος από πλευράς χρήματος και χρόνου ποικίλλει σε μεγάλο βαθμό. Είναι δωρεάν η περιήγηση γύρω από το εξωτερικό και στην είσοδο του κτηρίου, ή η επίσκεψη στο κατάστημα δώρων και όλο αυτό δεν παίρνει πάνω από δύο ώρες. Ωστόσο, το κόστος αυξάνεται, όσο προσθέτετε εμπειρίες, όπως γεύμα στο εστιατόριο, ξενάγηση στο κτίριο ή αναρρίχηση στα πανιά της κατασκευής. Όχι μόνο χρειάζεται να πληρώσετε για αυτά, αλλά παίρνουν επίσης χρόνο. Η αναρρίχηση των πανιών είναι μια εμπειρία 2 ωρών, ενώ η μικρότερη ξενάγηση στο κτίριο διαρκεί 2 ώρες. Η αποδοχή νέων ιδεών είναι ο παράγοντας</a:t>
            </a:r>
            <a:r>
              <a:rPr lang="el-GR" baseline="0" dirty="0" smtClean="0"/>
              <a:t> με την μικρότερη επιρροή</a:t>
            </a:r>
            <a:r>
              <a:rPr lang="el-GR" dirty="0" smtClean="0"/>
              <a:t>, καθώς το κτίριο είναι τόσο γνωστό, ώστε πολύ λίγοι δεν θα το αναγνώριζαν και παράλληλα η διαμάχη για την κατασκευή του κτιρίου έχει ξεχαστεί εδώ και καιρό. Επομένως, υπάρχει μικρή επίδραση στις αλλαγές των αξιών των ανθρώπων.</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l-GR" sz="1200" b="1" dirty="0" err="1" smtClean="0">
                <a:solidFill>
                  <a:schemeClr val="bg2">
                    <a:lumMod val="10000"/>
                  </a:schemeClr>
                </a:solidFill>
                <a:latin typeface="Century Gothic" pitchFamily="34" charset="0"/>
              </a:rPr>
              <a:t>Ίστρια</a:t>
            </a:r>
            <a:r>
              <a:rPr lang="en-US" sz="1200" b="1" dirty="0" smtClean="0">
                <a:solidFill>
                  <a:schemeClr val="bg2">
                    <a:lumMod val="10000"/>
                  </a:schemeClr>
                </a:solidFill>
                <a:latin typeface="Century Gothic" pitchFamily="34" charset="0"/>
              </a:rPr>
              <a:t>:</a:t>
            </a:r>
            <a:endParaRPr lang="el-GR" sz="1200" b="1" dirty="0" smtClean="0">
              <a:solidFill>
                <a:schemeClr val="bg2">
                  <a:lumMod val="10000"/>
                </a:schemeClr>
              </a:solidFill>
              <a:latin typeface="Century Gothic" pitchFamily="34" charset="0"/>
            </a:endParaRPr>
          </a:p>
          <a:p>
            <a:r>
              <a:rPr lang="el-GR" dirty="0" smtClean="0"/>
              <a:t>ο χωριό προσφέρει μοναδικές</a:t>
            </a:r>
            <a:r>
              <a:rPr lang="el-GR" baseline="0" dirty="0" smtClean="0"/>
              <a:t> </a:t>
            </a:r>
            <a:r>
              <a:rPr lang="el-GR" dirty="0" smtClean="0"/>
              <a:t>εμπειρίες, που</a:t>
            </a:r>
            <a:r>
              <a:rPr lang="el-GR" baseline="0" dirty="0" smtClean="0"/>
              <a:t> τις βρίσκει κανείς μόνο σε αυ</a:t>
            </a:r>
            <a:r>
              <a:rPr lang="el-GR" dirty="0" smtClean="0"/>
              <a:t>τή την περιοχή, κάτι που ενισχύει την κοινωνική αξία και το κύρος μιας διαμονής στο χωριό, αφού λίγοι άλλοι θα έχουν αυτή την εμπειρία. Επιπλέον, υπάρχει σημαντική αξία από την άποψη της κοινωνικής</a:t>
            </a:r>
            <a:r>
              <a:rPr lang="el-GR" baseline="0" dirty="0" smtClean="0"/>
              <a:t> </a:t>
            </a:r>
            <a:r>
              <a:rPr lang="el-GR" dirty="0" smtClean="0"/>
              <a:t>ανταμοιβής και του κύρους με την διαμονή σε ένα κτίριο 350 χρόνων. Οικονομικά το κόστος μπορεί να περιορίσει το ποιος μπορεί να επισκεφθεί. Είναι μία</a:t>
            </a:r>
            <a:r>
              <a:rPr lang="el-GR" baseline="0" dirty="0" smtClean="0"/>
              <a:t> ακριβή διαμονή</a:t>
            </a:r>
            <a:r>
              <a:rPr lang="el-GR" dirty="0" smtClean="0"/>
              <a:t>. Ανεβαίνοντας αστέρια και ισοδυναμώντας με 5 αστέρων ξενοδοχείο η διαμονής δεν θα είναι φθηνή. Τα κατεστημένα συμφέροντα μπαίνουν στο παιχνίδι καθώς οι άνθρωποι έχουν αρκετές διαφορετικές επιλογές. Όλο και πιο ασυνήθιστα και ενδιαφέροντα κτίρια μετατρέπονται σε καταλύματα, καθιστώντας τον ανταγωνισμό ισχυρό. Οι άνθρωποι που αναζητούν νέες, ασυνήθιστες και διαφορετικές εμπειρίες έχουν υψηλότερα επίπεδα αποδοχής νέων ιδεών από εκείνους που αναζητούν πιο συμβατικές διακοπές. Αλλά και οι τουρίστες που επισκέπτονται μέρη σαν αυτό έχουν ένα θεμελιώδες ενδιαφέρον για την αυθεντικότητα που τόσο το κτίριο όσο και το χωριό μπορούν</a:t>
            </a:r>
            <a:r>
              <a:rPr lang="el-GR" baseline="0" dirty="0" smtClean="0"/>
              <a:t> να</a:t>
            </a:r>
            <a:r>
              <a:rPr lang="el-GR" dirty="0" smtClean="0"/>
              <a:t> παρέχουν. Η αποδοχή νέων ιδεών είναι πολύ χαμηλή, διότι όλο αυτό δεν είναι κάτι νέο, ούτε αμφισβητεί την πλειοψηφία των</a:t>
            </a:r>
            <a:r>
              <a:rPr lang="el-GR" baseline="0" dirty="0" smtClean="0"/>
              <a:t> </a:t>
            </a:r>
            <a:r>
              <a:rPr lang="el-GR" dirty="0" smtClean="0"/>
              <a:t>πεποιθήσεων των ανθρώπων.</a:t>
            </a:r>
            <a:endParaRPr lang="en-US" dirty="0" smtClean="0"/>
          </a:p>
        </p:txBody>
      </p:sp>
    </p:spTree>
    <p:extLst>
      <p:ext uri="{BB962C8B-B14F-4D97-AF65-F5344CB8AC3E}">
        <p14:creationId xmlns:p14="http://schemas.microsoft.com/office/powerpoint/2010/main" val="1304689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5DF4107-238C-41EA-9047-9DC9E00F5A8C}"/>
              </a:ext>
            </a:extLst>
          </p:cNvPr>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46404" y="758952"/>
            <a:ext cx="7063740" cy="4041648"/>
          </a:xfrm>
        </p:spPr>
        <p:txBody>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Date Placeholder 7">
            <a:extLst>
              <a:ext uri="{FF2B5EF4-FFF2-40B4-BE49-F238E27FC236}">
                <a16:creationId xmlns:a16="http://schemas.microsoft.com/office/drawing/2014/main" xmlns="" id="{46E385F0-228A-4BF2-8912-5DC0F3F0FBB2}"/>
              </a:ext>
            </a:extLst>
          </p:cNvPr>
          <p:cNvSpPr>
            <a:spLocks noGrp="1"/>
          </p:cNvSpPr>
          <p:nvPr>
            <p:ph type="dt" sz="half" idx="10"/>
          </p:nvPr>
        </p:nvSpPr>
        <p:spPr/>
        <p:txBody>
          <a:bodyPr/>
          <a:lstStyle>
            <a:lvl1pPr>
              <a:defRPr>
                <a:solidFill>
                  <a:schemeClr val="bg2">
                    <a:lumMod val="20000"/>
                    <a:lumOff val="80000"/>
                  </a:schemeClr>
                </a:solidFill>
              </a:defRPr>
            </a:lvl1pPr>
          </a:lstStyle>
          <a:p>
            <a:pPr>
              <a:defRPr/>
            </a:pPr>
            <a:endParaRPr lang="el-GR"/>
          </a:p>
        </p:txBody>
      </p:sp>
      <p:sp>
        <p:nvSpPr>
          <p:cNvPr id="6" name="Footer Placeholder 8">
            <a:extLst>
              <a:ext uri="{FF2B5EF4-FFF2-40B4-BE49-F238E27FC236}">
                <a16:creationId xmlns:a16="http://schemas.microsoft.com/office/drawing/2014/main" xmlns="" id="{E4516E21-7278-41DA-9487-5028BCE84497}"/>
              </a:ext>
            </a:extLst>
          </p:cNvPr>
          <p:cNvSpPr>
            <a:spLocks noGrp="1"/>
          </p:cNvSpPr>
          <p:nvPr>
            <p:ph type="ftr" sz="quarter" idx="11"/>
          </p:nvPr>
        </p:nvSpPr>
        <p:spPr/>
        <p:txBody>
          <a:bodyPr/>
          <a:lstStyle>
            <a:lvl1pPr>
              <a:defRPr>
                <a:solidFill>
                  <a:schemeClr val="bg2">
                    <a:lumMod val="20000"/>
                    <a:lumOff val="80000"/>
                  </a:schemeClr>
                </a:solidFill>
              </a:defRPr>
            </a:lvl1pPr>
          </a:lstStyle>
          <a:p>
            <a:pPr>
              <a:defRPr/>
            </a:pPr>
            <a:endParaRPr lang="el-GR"/>
          </a:p>
        </p:txBody>
      </p:sp>
      <p:sp>
        <p:nvSpPr>
          <p:cNvPr id="7" name="Slide Number Placeholder 9">
            <a:extLst>
              <a:ext uri="{FF2B5EF4-FFF2-40B4-BE49-F238E27FC236}">
                <a16:creationId xmlns:a16="http://schemas.microsoft.com/office/drawing/2014/main" xmlns="" id="{F1037B94-1AD9-4C77-8D52-00299903009C}"/>
              </a:ext>
            </a:extLst>
          </p:cNvPr>
          <p:cNvSpPr>
            <a:spLocks noGrp="1"/>
          </p:cNvSpPr>
          <p:nvPr>
            <p:ph type="sldNum" sz="quarter" idx="12"/>
          </p:nvPr>
        </p:nvSpPr>
        <p:spPr/>
        <p:txBody>
          <a:bodyPr/>
          <a:lstStyle>
            <a:lvl1pPr>
              <a:defRPr>
                <a:solidFill>
                  <a:schemeClr val="bg2">
                    <a:lumMod val="60000"/>
                    <a:lumOff val="40000"/>
                  </a:schemeClr>
                </a:solidFill>
              </a:defRPr>
            </a:lvl1pPr>
          </a:lstStyle>
          <a:p>
            <a:pPr>
              <a:defRPr/>
            </a:pPr>
            <a:fld id="{9661D76C-9CC7-4581-8EED-C5F6897B1E6E}" type="slidenum">
              <a:rPr lang="el-GR" altLang="en-US"/>
              <a:pPr>
                <a:defRPr/>
              </a:pPr>
              <a:t>‹#›</a:t>
            </a:fld>
            <a:endParaRPr lang="el-GR" altLang="en-US"/>
          </a:p>
        </p:txBody>
      </p:sp>
    </p:spTree>
    <p:extLst>
      <p:ext uri="{BB962C8B-B14F-4D97-AF65-F5344CB8AC3E}">
        <p14:creationId xmlns:p14="http://schemas.microsoft.com/office/powerpoint/2010/main" val="3211635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CF1B3138-F7B4-4A00-84C3-60BE3C0655B1}"/>
              </a:ext>
            </a:extLst>
          </p:cNvPr>
          <p:cNvSpPr>
            <a:spLocks noGrp="1"/>
          </p:cNvSpPr>
          <p:nvPr>
            <p:ph type="dt" sz="half" idx="10"/>
          </p:nvPr>
        </p:nvSpPr>
        <p:spPr/>
        <p:txBody>
          <a:bodyPr/>
          <a:lstStyle>
            <a:lvl1pPr>
              <a:defRPr/>
            </a:lvl1pPr>
          </a:lstStyle>
          <a:p>
            <a:pPr>
              <a:defRPr/>
            </a:pPr>
            <a:endParaRPr lang="el-GR"/>
          </a:p>
        </p:txBody>
      </p:sp>
      <p:sp>
        <p:nvSpPr>
          <p:cNvPr id="5" name="Footer Placeholder 4">
            <a:extLst>
              <a:ext uri="{FF2B5EF4-FFF2-40B4-BE49-F238E27FC236}">
                <a16:creationId xmlns:a16="http://schemas.microsoft.com/office/drawing/2014/main" xmlns="" id="{96C34F87-BBC9-4316-90E8-88D76166CA2B}"/>
              </a:ext>
            </a:extLst>
          </p:cNvPr>
          <p:cNvSpPr>
            <a:spLocks noGrp="1"/>
          </p:cNvSpPr>
          <p:nvPr>
            <p:ph type="ftr" sz="quarter" idx="11"/>
          </p:nvPr>
        </p:nvSpPr>
        <p:spPr/>
        <p:txBody>
          <a:bodyPr/>
          <a:lstStyle>
            <a:lvl1pPr>
              <a:defRPr/>
            </a:lvl1pPr>
          </a:lstStyle>
          <a:p>
            <a:pPr>
              <a:defRPr/>
            </a:pPr>
            <a:endParaRPr lang="el-GR"/>
          </a:p>
        </p:txBody>
      </p:sp>
      <p:sp>
        <p:nvSpPr>
          <p:cNvPr id="6" name="Slide Number Placeholder 5">
            <a:extLst>
              <a:ext uri="{FF2B5EF4-FFF2-40B4-BE49-F238E27FC236}">
                <a16:creationId xmlns:a16="http://schemas.microsoft.com/office/drawing/2014/main" xmlns="" id="{74E83081-6A2E-4551-AB83-4DE7EB768D53}"/>
              </a:ext>
            </a:extLst>
          </p:cNvPr>
          <p:cNvSpPr>
            <a:spLocks noGrp="1"/>
          </p:cNvSpPr>
          <p:nvPr>
            <p:ph type="sldNum" sz="quarter" idx="12"/>
          </p:nvPr>
        </p:nvSpPr>
        <p:spPr/>
        <p:txBody>
          <a:bodyPr/>
          <a:lstStyle>
            <a:lvl1pPr>
              <a:defRPr/>
            </a:lvl1pPr>
          </a:lstStyle>
          <a:p>
            <a:pPr>
              <a:defRPr/>
            </a:pPr>
            <a:fld id="{BAC305D5-3473-4170-85B7-4D3D97FBFCDE}" type="slidenum">
              <a:rPr lang="el-GR" altLang="en-US"/>
              <a:pPr>
                <a:defRPr/>
              </a:pPr>
              <a:t>‹#›</a:t>
            </a:fld>
            <a:endParaRPr lang="el-GR" altLang="en-US"/>
          </a:p>
        </p:txBody>
      </p:sp>
    </p:spTree>
    <p:extLst>
      <p:ext uri="{BB962C8B-B14F-4D97-AF65-F5344CB8AC3E}">
        <p14:creationId xmlns:p14="http://schemas.microsoft.com/office/powerpoint/2010/main" val="380900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1F4A9D46-4EF2-4EC1-945E-FA53A8F543C5}"/>
              </a:ext>
            </a:extLst>
          </p:cNvPr>
          <p:cNvSpPr>
            <a:spLocks noGrp="1"/>
          </p:cNvSpPr>
          <p:nvPr>
            <p:ph type="dt" sz="half" idx="10"/>
          </p:nvPr>
        </p:nvSpPr>
        <p:spPr/>
        <p:txBody>
          <a:bodyPr/>
          <a:lstStyle>
            <a:lvl1pPr>
              <a:defRPr/>
            </a:lvl1pPr>
          </a:lstStyle>
          <a:p>
            <a:pPr>
              <a:defRPr/>
            </a:pPr>
            <a:endParaRPr lang="el-GR"/>
          </a:p>
        </p:txBody>
      </p:sp>
      <p:sp>
        <p:nvSpPr>
          <p:cNvPr id="5" name="Footer Placeholder 4">
            <a:extLst>
              <a:ext uri="{FF2B5EF4-FFF2-40B4-BE49-F238E27FC236}">
                <a16:creationId xmlns:a16="http://schemas.microsoft.com/office/drawing/2014/main" xmlns="" id="{D9B8A5A1-29B3-4D5E-B792-ADC7218AEABD}"/>
              </a:ext>
            </a:extLst>
          </p:cNvPr>
          <p:cNvSpPr>
            <a:spLocks noGrp="1"/>
          </p:cNvSpPr>
          <p:nvPr>
            <p:ph type="ftr" sz="quarter" idx="11"/>
          </p:nvPr>
        </p:nvSpPr>
        <p:spPr/>
        <p:txBody>
          <a:bodyPr/>
          <a:lstStyle>
            <a:lvl1pPr>
              <a:defRPr/>
            </a:lvl1pPr>
          </a:lstStyle>
          <a:p>
            <a:pPr>
              <a:defRPr/>
            </a:pPr>
            <a:endParaRPr lang="el-GR"/>
          </a:p>
        </p:txBody>
      </p:sp>
      <p:sp>
        <p:nvSpPr>
          <p:cNvPr id="6" name="Slide Number Placeholder 5">
            <a:extLst>
              <a:ext uri="{FF2B5EF4-FFF2-40B4-BE49-F238E27FC236}">
                <a16:creationId xmlns:a16="http://schemas.microsoft.com/office/drawing/2014/main" xmlns="" id="{3FEBEBBC-AE27-408E-974F-A8AD9305409A}"/>
              </a:ext>
            </a:extLst>
          </p:cNvPr>
          <p:cNvSpPr>
            <a:spLocks noGrp="1"/>
          </p:cNvSpPr>
          <p:nvPr>
            <p:ph type="sldNum" sz="quarter" idx="12"/>
          </p:nvPr>
        </p:nvSpPr>
        <p:spPr/>
        <p:txBody>
          <a:bodyPr/>
          <a:lstStyle>
            <a:lvl1pPr>
              <a:defRPr/>
            </a:lvl1pPr>
          </a:lstStyle>
          <a:p>
            <a:pPr>
              <a:defRPr/>
            </a:pPr>
            <a:fld id="{8BB7CE63-CC8F-4DD4-B3CC-B5D070849951}" type="slidenum">
              <a:rPr lang="el-GR" altLang="en-US"/>
              <a:pPr>
                <a:defRPr/>
              </a:pPr>
              <a:t>‹#›</a:t>
            </a:fld>
            <a:endParaRPr lang="el-GR" altLang="en-US"/>
          </a:p>
        </p:txBody>
      </p:sp>
    </p:spTree>
    <p:extLst>
      <p:ext uri="{BB962C8B-B14F-4D97-AF65-F5344CB8AC3E}">
        <p14:creationId xmlns:p14="http://schemas.microsoft.com/office/powerpoint/2010/main" val="1938542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6B0C1742-5147-4D63-B659-0FD31C9B6863}"/>
              </a:ext>
            </a:extLst>
          </p:cNvPr>
          <p:cNvSpPr>
            <a:spLocks noGrp="1"/>
          </p:cNvSpPr>
          <p:nvPr>
            <p:ph type="dt" sz="half" idx="10"/>
          </p:nvPr>
        </p:nvSpPr>
        <p:spPr/>
        <p:txBody>
          <a:bodyPr/>
          <a:lstStyle>
            <a:lvl1pPr>
              <a:defRPr/>
            </a:lvl1pPr>
          </a:lstStyle>
          <a:p>
            <a:pPr>
              <a:defRPr/>
            </a:pPr>
            <a:endParaRPr lang="el-GR"/>
          </a:p>
        </p:txBody>
      </p:sp>
      <p:sp>
        <p:nvSpPr>
          <p:cNvPr id="5" name="Footer Placeholder 4">
            <a:extLst>
              <a:ext uri="{FF2B5EF4-FFF2-40B4-BE49-F238E27FC236}">
                <a16:creationId xmlns:a16="http://schemas.microsoft.com/office/drawing/2014/main" xmlns="" id="{2F724EFD-4222-4849-B19E-B2A3DD66C83C}"/>
              </a:ext>
            </a:extLst>
          </p:cNvPr>
          <p:cNvSpPr>
            <a:spLocks noGrp="1"/>
          </p:cNvSpPr>
          <p:nvPr>
            <p:ph type="ftr" sz="quarter" idx="11"/>
          </p:nvPr>
        </p:nvSpPr>
        <p:spPr/>
        <p:txBody>
          <a:bodyPr/>
          <a:lstStyle>
            <a:lvl1pPr>
              <a:defRPr/>
            </a:lvl1pPr>
          </a:lstStyle>
          <a:p>
            <a:pPr>
              <a:defRPr/>
            </a:pPr>
            <a:endParaRPr lang="el-GR"/>
          </a:p>
        </p:txBody>
      </p:sp>
      <p:sp>
        <p:nvSpPr>
          <p:cNvPr id="6" name="Slide Number Placeholder 5">
            <a:extLst>
              <a:ext uri="{FF2B5EF4-FFF2-40B4-BE49-F238E27FC236}">
                <a16:creationId xmlns:a16="http://schemas.microsoft.com/office/drawing/2014/main" xmlns="" id="{3E0CD741-2C54-4C64-A6DB-E9D7C6253275}"/>
              </a:ext>
            </a:extLst>
          </p:cNvPr>
          <p:cNvSpPr>
            <a:spLocks noGrp="1"/>
          </p:cNvSpPr>
          <p:nvPr>
            <p:ph type="sldNum" sz="quarter" idx="12"/>
          </p:nvPr>
        </p:nvSpPr>
        <p:spPr/>
        <p:txBody>
          <a:bodyPr/>
          <a:lstStyle>
            <a:lvl1pPr>
              <a:defRPr/>
            </a:lvl1pPr>
          </a:lstStyle>
          <a:p>
            <a:pPr>
              <a:defRPr/>
            </a:pPr>
            <a:fld id="{365959DF-B0F3-4250-8E5B-5EE19B309ED3}" type="slidenum">
              <a:rPr lang="el-GR" altLang="en-US"/>
              <a:pPr>
                <a:defRPr/>
              </a:pPr>
              <a:t>‹#›</a:t>
            </a:fld>
            <a:endParaRPr lang="el-GR" altLang="en-US"/>
          </a:p>
        </p:txBody>
      </p:sp>
    </p:spTree>
    <p:extLst>
      <p:ext uri="{BB962C8B-B14F-4D97-AF65-F5344CB8AC3E}">
        <p14:creationId xmlns:p14="http://schemas.microsoft.com/office/powerpoint/2010/main" val="3685013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1029B5A-9F5A-40F3-8829-32A5C1AB002E}"/>
              </a:ext>
            </a:extLst>
          </p:cNvPr>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46404" y="758952"/>
            <a:ext cx="7063740" cy="4041648"/>
          </a:xfrm>
        </p:spPr>
        <p:txBody>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CEABB7C3-9B80-4C44-997B-36477858D68C}"/>
              </a:ext>
            </a:extLst>
          </p:cNvPr>
          <p:cNvSpPr>
            <a:spLocks noGrp="1"/>
          </p:cNvSpPr>
          <p:nvPr>
            <p:ph type="dt" sz="half" idx="10"/>
          </p:nvPr>
        </p:nvSpPr>
        <p:spPr/>
        <p:txBody>
          <a:bodyPr/>
          <a:lstStyle>
            <a:lvl1pPr>
              <a:defRPr/>
            </a:lvl1pPr>
          </a:lstStyle>
          <a:p>
            <a:pPr>
              <a:defRPr/>
            </a:pPr>
            <a:endParaRPr lang="el-GR"/>
          </a:p>
        </p:txBody>
      </p:sp>
      <p:sp>
        <p:nvSpPr>
          <p:cNvPr id="6" name="Footer Placeholder 4">
            <a:extLst>
              <a:ext uri="{FF2B5EF4-FFF2-40B4-BE49-F238E27FC236}">
                <a16:creationId xmlns:a16="http://schemas.microsoft.com/office/drawing/2014/main" xmlns="" id="{FCF07950-8BF4-4E9B-BFDB-615BED866E5A}"/>
              </a:ext>
            </a:extLst>
          </p:cNvPr>
          <p:cNvSpPr>
            <a:spLocks noGrp="1"/>
          </p:cNvSpPr>
          <p:nvPr>
            <p:ph type="ftr" sz="quarter" idx="11"/>
          </p:nvPr>
        </p:nvSpPr>
        <p:spPr/>
        <p:txBody>
          <a:bodyPr/>
          <a:lstStyle>
            <a:lvl1pPr>
              <a:defRPr/>
            </a:lvl1pPr>
          </a:lstStyle>
          <a:p>
            <a:pPr>
              <a:defRPr/>
            </a:pPr>
            <a:endParaRPr lang="el-GR"/>
          </a:p>
        </p:txBody>
      </p:sp>
      <p:sp>
        <p:nvSpPr>
          <p:cNvPr id="7" name="Slide Number Placeholder 5">
            <a:extLst>
              <a:ext uri="{FF2B5EF4-FFF2-40B4-BE49-F238E27FC236}">
                <a16:creationId xmlns:a16="http://schemas.microsoft.com/office/drawing/2014/main" xmlns="" id="{2B225DB8-8EED-4C40-B63B-FAA570DAE1AD}"/>
              </a:ext>
            </a:extLst>
          </p:cNvPr>
          <p:cNvSpPr>
            <a:spLocks noGrp="1"/>
          </p:cNvSpPr>
          <p:nvPr>
            <p:ph type="sldNum" sz="quarter" idx="12"/>
          </p:nvPr>
        </p:nvSpPr>
        <p:spPr/>
        <p:txBody>
          <a:bodyPr/>
          <a:lstStyle>
            <a:lvl1pPr>
              <a:defRPr/>
            </a:lvl1pPr>
          </a:lstStyle>
          <a:p>
            <a:pPr>
              <a:defRPr/>
            </a:pPr>
            <a:fld id="{038C6024-0E92-4941-A918-506D3FA58DC7}" type="slidenum">
              <a:rPr lang="el-GR" altLang="en-US"/>
              <a:pPr>
                <a:defRPr/>
              </a:pPr>
              <a:t>‹#›</a:t>
            </a:fld>
            <a:endParaRPr lang="el-GR" altLang="en-US"/>
          </a:p>
        </p:txBody>
      </p:sp>
    </p:spTree>
    <p:extLst>
      <p:ext uri="{BB962C8B-B14F-4D97-AF65-F5344CB8AC3E}">
        <p14:creationId xmlns:p14="http://schemas.microsoft.com/office/powerpoint/2010/main" val="3672350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7412C097-8AE6-423F-A436-385AC0088638}"/>
              </a:ext>
            </a:extLst>
          </p:cNvPr>
          <p:cNvSpPr>
            <a:spLocks noGrp="1"/>
          </p:cNvSpPr>
          <p:nvPr>
            <p:ph type="dt" sz="half" idx="10"/>
          </p:nvPr>
        </p:nvSpPr>
        <p:spPr/>
        <p:txBody>
          <a:bodyPr/>
          <a:lstStyle>
            <a:lvl1pPr>
              <a:defRPr/>
            </a:lvl1pPr>
          </a:lstStyle>
          <a:p>
            <a:pPr>
              <a:defRPr/>
            </a:pPr>
            <a:endParaRPr lang="el-GR"/>
          </a:p>
        </p:txBody>
      </p:sp>
      <p:sp>
        <p:nvSpPr>
          <p:cNvPr id="6" name="Footer Placeholder 4">
            <a:extLst>
              <a:ext uri="{FF2B5EF4-FFF2-40B4-BE49-F238E27FC236}">
                <a16:creationId xmlns:a16="http://schemas.microsoft.com/office/drawing/2014/main" xmlns="" id="{7C31F81D-F665-4C19-8435-9774F65696C6}"/>
              </a:ext>
            </a:extLst>
          </p:cNvPr>
          <p:cNvSpPr>
            <a:spLocks noGrp="1"/>
          </p:cNvSpPr>
          <p:nvPr>
            <p:ph type="ftr" sz="quarter" idx="11"/>
          </p:nvPr>
        </p:nvSpPr>
        <p:spPr/>
        <p:txBody>
          <a:bodyPr/>
          <a:lstStyle>
            <a:lvl1pPr>
              <a:defRPr/>
            </a:lvl1pPr>
          </a:lstStyle>
          <a:p>
            <a:pPr>
              <a:defRPr/>
            </a:pPr>
            <a:endParaRPr lang="el-GR"/>
          </a:p>
        </p:txBody>
      </p:sp>
      <p:sp>
        <p:nvSpPr>
          <p:cNvPr id="7" name="Slide Number Placeholder 5">
            <a:extLst>
              <a:ext uri="{FF2B5EF4-FFF2-40B4-BE49-F238E27FC236}">
                <a16:creationId xmlns:a16="http://schemas.microsoft.com/office/drawing/2014/main" xmlns="" id="{37966D5F-A7C0-44A8-8C3F-3DD804ABCCB4}"/>
              </a:ext>
            </a:extLst>
          </p:cNvPr>
          <p:cNvSpPr>
            <a:spLocks noGrp="1"/>
          </p:cNvSpPr>
          <p:nvPr>
            <p:ph type="sldNum" sz="quarter" idx="12"/>
          </p:nvPr>
        </p:nvSpPr>
        <p:spPr/>
        <p:txBody>
          <a:bodyPr/>
          <a:lstStyle>
            <a:lvl1pPr>
              <a:defRPr/>
            </a:lvl1pPr>
          </a:lstStyle>
          <a:p>
            <a:pPr>
              <a:defRPr/>
            </a:pPr>
            <a:fld id="{8ECA6B58-4C86-4B99-B505-682D9DB362A0}" type="slidenum">
              <a:rPr lang="el-GR" altLang="en-US"/>
              <a:pPr>
                <a:defRPr/>
              </a:pPr>
              <a:t>‹#›</a:t>
            </a:fld>
            <a:endParaRPr lang="el-GR" altLang="en-US"/>
          </a:p>
        </p:txBody>
      </p:sp>
    </p:spTree>
    <p:extLst>
      <p:ext uri="{BB962C8B-B14F-4D97-AF65-F5344CB8AC3E}">
        <p14:creationId xmlns:p14="http://schemas.microsoft.com/office/powerpoint/2010/main" val="255703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lstStyle>
            <a:lvl1pPr marL="0" indent="0">
              <a:buFontTx/>
              <a:buNone/>
              <a:defRPr lang="en-US" sz="1800" b="0" kern="1200" spc="10" baseline="0" dirty="0">
                <a:solidFill>
                  <a:schemeClr val="tx2"/>
                </a:solidFill>
                <a:latin typeface="+mn-lt"/>
                <a:ea typeface="+mn-ea"/>
                <a:cs typeface="+mn-cs"/>
              </a:defRPr>
            </a:lvl1pPr>
          </a:lstStyle>
          <a:p>
            <a:pPr lvl="0"/>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xmlns="" id="{4908C277-585E-4A50-9C4C-0C6DAC830345}"/>
              </a:ext>
            </a:extLst>
          </p:cNvPr>
          <p:cNvSpPr>
            <a:spLocks noGrp="1"/>
          </p:cNvSpPr>
          <p:nvPr>
            <p:ph type="dt" sz="half" idx="14"/>
          </p:nvPr>
        </p:nvSpPr>
        <p:spPr/>
        <p:txBody>
          <a:bodyPr/>
          <a:lstStyle>
            <a:lvl1pPr>
              <a:defRPr/>
            </a:lvl1pPr>
          </a:lstStyle>
          <a:p>
            <a:pPr>
              <a:defRPr/>
            </a:pPr>
            <a:endParaRPr lang="el-GR"/>
          </a:p>
        </p:txBody>
      </p:sp>
      <p:sp>
        <p:nvSpPr>
          <p:cNvPr id="8" name="Footer Placeholder 4">
            <a:extLst>
              <a:ext uri="{FF2B5EF4-FFF2-40B4-BE49-F238E27FC236}">
                <a16:creationId xmlns:a16="http://schemas.microsoft.com/office/drawing/2014/main" xmlns="" id="{F1C84E8C-433F-45DB-80B1-F5FCDF236CA1}"/>
              </a:ext>
            </a:extLst>
          </p:cNvPr>
          <p:cNvSpPr>
            <a:spLocks noGrp="1"/>
          </p:cNvSpPr>
          <p:nvPr>
            <p:ph type="ftr" sz="quarter" idx="15"/>
          </p:nvPr>
        </p:nvSpPr>
        <p:spPr/>
        <p:txBody>
          <a:bodyPr/>
          <a:lstStyle>
            <a:lvl1pPr>
              <a:defRPr/>
            </a:lvl1pPr>
          </a:lstStyle>
          <a:p>
            <a:pPr>
              <a:defRPr/>
            </a:pPr>
            <a:endParaRPr lang="el-GR"/>
          </a:p>
        </p:txBody>
      </p:sp>
      <p:sp>
        <p:nvSpPr>
          <p:cNvPr id="9" name="Slide Number Placeholder 5">
            <a:extLst>
              <a:ext uri="{FF2B5EF4-FFF2-40B4-BE49-F238E27FC236}">
                <a16:creationId xmlns:a16="http://schemas.microsoft.com/office/drawing/2014/main" xmlns="" id="{E60D3AC7-8242-4BDB-9B5B-85628C904EEF}"/>
              </a:ext>
            </a:extLst>
          </p:cNvPr>
          <p:cNvSpPr>
            <a:spLocks noGrp="1"/>
          </p:cNvSpPr>
          <p:nvPr>
            <p:ph type="sldNum" sz="quarter" idx="16"/>
          </p:nvPr>
        </p:nvSpPr>
        <p:spPr/>
        <p:txBody>
          <a:bodyPr/>
          <a:lstStyle>
            <a:lvl1pPr>
              <a:defRPr/>
            </a:lvl1pPr>
          </a:lstStyle>
          <a:p>
            <a:pPr>
              <a:defRPr/>
            </a:pPr>
            <a:fld id="{E0DC4ED8-7BC6-4821-BBCA-7D18931C2A3C}" type="slidenum">
              <a:rPr lang="el-GR" altLang="en-US"/>
              <a:pPr>
                <a:defRPr/>
              </a:pPr>
              <a:t>‹#›</a:t>
            </a:fld>
            <a:endParaRPr lang="el-GR" altLang="en-US"/>
          </a:p>
        </p:txBody>
      </p:sp>
    </p:spTree>
    <p:extLst>
      <p:ext uri="{BB962C8B-B14F-4D97-AF65-F5344CB8AC3E}">
        <p14:creationId xmlns:p14="http://schemas.microsoft.com/office/powerpoint/2010/main" val="3593620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xmlns="" id="{E89EFD76-79D6-4B07-9275-D5CE3BECF210}"/>
              </a:ext>
            </a:extLst>
          </p:cNvPr>
          <p:cNvSpPr>
            <a:spLocks noGrp="1"/>
          </p:cNvSpPr>
          <p:nvPr>
            <p:ph type="dt" sz="half" idx="10"/>
          </p:nvPr>
        </p:nvSpPr>
        <p:spPr/>
        <p:txBody>
          <a:bodyPr/>
          <a:lstStyle>
            <a:lvl1pPr>
              <a:defRPr/>
            </a:lvl1pPr>
          </a:lstStyle>
          <a:p>
            <a:pPr>
              <a:defRPr/>
            </a:pPr>
            <a:endParaRPr lang="el-GR"/>
          </a:p>
        </p:txBody>
      </p:sp>
      <p:sp>
        <p:nvSpPr>
          <p:cNvPr id="4" name="Footer Placeholder 4">
            <a:extLst>
              <a:ext uri="{FF2B5EF4-FFF2-40B4-BE49-F238E27FC236}">
                <a16:creationId xmlns:a16="http://schemas.microsoft.com/office/drawing/2014/main" xmlns="" id="{32821A87-9C91-4788-97A8-BFFE075FB9A8}"/>
              </a:ext>
            </a:extLst>
          </p:cNvPr>
          <p:cNvSpPr>
            <a:spLocks noGrp="1"/>
          </p:cNvSpPr>
          <p:nvPr>
            <p:ph type="ftr" sz="quarter" idx="11"/>
          </p:nvPr>
        </p:nvSpPr>
        <p:spPr/>
        <p:txBody>
          <a:bodyPr/>
          <a:lstStyle>
            <a:lvl1pPr>
              <a:defRPr/>
            </a:lvl1pPr>
          </a:lstStyle>
          <a:p>
            <a:pPr>
              <a:defRPr/>
            </a:pPr>
            <a:endParaRPr lang="el-GR"/>
          </a:p>
        </p:txBody>
      </p:sp>
      <p:sp>
        <p:nvSpPr>
          <p:cNvPr id="5" name="Slide Number Placeholder 5">
            <a:extLst>
              <a:ext uri="{FF2B5EF4-FFF2-40B4-BE49-F238E27FC236}">
                <a16:creationId xmlns:a16="http://schemas.microsoft.com/office/drawing/2014/main" xmlns="" id="{53EBE820-346D-4E8A-A181-ECF68BE8E57D}"/>
              </a:ext>
            </a:extLst>
          </p:cNvPr>
          <p:cNvSpPr>
            <a:spLocks noGrp="1"/>
          </p:cNvSpPr>
          <p:nvPr>
            <p:ph type="sldNum" sz="quarter" idx="12"/>
          </p:nvPr>
        </p:nvSpPr>
        <p:spPr/>
        <p:txBody>
          <a:bodyPr/>
          <a:lstStyle>
            <a:lvl1pPr>
              <a:defRPr/>
            </a:lvl1pPr>
          </a:lstStyle>
          <a:p>
            <a:pPr>
              <a:defRPr/>
            </a:pPr>
            <a:fld id="{570F2672-84C3-4130-8DAD-4D107E263688}" type="slidenum">
              <a:rPr lang="el-GR" altLang="en-US"/>
              <a:pPr>
                <a:defRPr/>
              </a:pPr>
              <a:t>‹#›</a:t>
            </a:fld>
            <a:endParaRPr lang="el-GR" altLang="en-US"/>
          </a:p>
        </p:txBody>
      </p:sp>
    </p:spTree>
    <p:extLst>
      <p:ext uri="{BB962C8B-B14F-4D97-AF65-F5344CB8AC3E}">
        <p14:creationId xmlns:p14="http://schemas.microsoft.com/office/powerpoint/2010/main" val="2002724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3570E106-41B8-4C84-ABEC-8CB7FDC76C2C}"/>
              </a:ext>
            </a:extLst>
          </p:cNvPr>
          <p:cNvSpPr>
            <a:spLocks noGrp="1"/>
          </p:cNvSpPr>
          <p:nvPr>
            <p:ph type="dt" sz="half" idx="10"/>
          </p:nvPr>
        </p:nvSpPr>
        <p:spPr/>
        <p:txBody>
          <a:bodyPr/>
          <a:lstStyle>
            <a:lvl1pPr>
              <a:defRPr/>
            </a:lvl1pPr>
          </a:lstStyle>
          <a:p>
            <a:pPr>
              <a:defRPr/>
            </a:pPr>
            <a:endParaRPr lang="el-GR"/>
          </a:p>
        </p:txBody>
      </p:sp>
      <p:sp>
        <p:nvSpPr>
          <p:cNvPr id="3" name="Footer Placeholder 4">
            <a:extLst>
              <a:ext uri="{FF2B5EF4-FFF2-40B4-BE49-F238E27FC236}">
                <a16:creationId xmlns:a16="http://schemas.microsoft.com/office/drawing/2014/main" xmlns="" id="{25D7280E-A0C4-4172-86C9-9E6AD86316BB}"/>
              </a:ext>
            </a:extLst>
          </p:cNvPr>
          <p:cNvSpPr>
            <a:spLocks noGrp="1"/>
          </p:cNvSpPr>
          <p:nvPr>
            <p:ph type="ftr" sz="quarter" idx="11"/>
          </p:nvPr>
        </p:nvSpPr>
        <p:spPr/>
        <p:txBody>
          <a:bodyPr/>
          <a:lstStyle>
            <a:lvl1pPr>
              <a:defRPr/>
            </a:lvl1pPr>
          </a:lstStyle>
          <a:p>
            <a:pPr>
              <a:defRPr/>
            </a:pPr>
            <a:endParaRPr lang="el-GR"/>
          </a:p>
        </p:txBody>
      </p:sp>
      <p:sp>
        <p:nvSpPr>
          <p:cNvPr id="4" name="Slide Number Placeholder 5">
            <a:extLst>
              <a:ext uri="{FF2B5EF4-FFF2-40B4-BE49-F238E27FC236}">
                <a16:creationId xmlns:a16="http://schemas.microsoft.com/office/drawing/2014/main" xmlns="" id="{46CE9B32-F5A3-48A6-B1F7-7E1F80B2FF08}"/>
              </a:ext>
            </a:extLst>
          </p:cNvPr>
          <p:cNvSpPr>
            <a:spLocks noGrp="1"/>
          </p:cNvSpPr>
          <p:nvPr>
            <p:ph type="sldNum" sz="quarter" idx="12"/>
          </p:nvPr>
        </p:nvSpPr>
        <p:spPr/>
        <p:txBody>
          <a:bodyPr/>
          <a:lstStyle>
            <a:lvl1pPr>
              <a:defRPr/>
            </a:lvl1pPr>
          </a:lstStyle>
          <a:p>
            <a:pPr>
              <a:defRPr/>
            </a:pPr>
            <a:fld id="{DC8A1923-F19A-4172-A4E9-413F8D5A99AA}" type="slidenum">
              <a:rPr lang="el-GR" altLang="en-US"/>
              <a:pPr>
                <a:defRPr/>
              </a:pPr>
              <a:t>‹#›</a:t>
            </a:fld>
            <a:endParaRPr lang="el-GR" altLang="en-US"/>
          </a:p>
        </p:txBody>
      </p:sp>
    </p:spTree>
    <p:extLst>
      <p:ext uri="{BB962C8B-B14F-4D97-AF65-F5344CB8AC3E}">
        <p14:creationId xmlns:p14="http://schemas.microsoft.com/office/powerpoint/2010/main" val="1064732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A28CEED3-199F-43BC-80F3-6EA376133E82}"/>
              </a:ext>
            </a:extLst>
          </p:cNvPr>
          <p:cNvSpPr>
            <a:spLocks noGrp="1"/>
          </p:cNvSpPr>
          <p:nvPr>
            <p:ph type="dt" sz="half" idx="10"/>
          </p:nvPr>
        </p:nvSpPr>
        <p:spPr/>
        <p:txBody>
          <a:bodyPr/>
          <a:lstStyle>
            <a:lvl1pPr>
              <a:defRPr/>
            </a:lvl1pPr>
          </a:lstStyle>
          <a:p>
            <a:pPr>
              <a:defRPr/>
            </a:pPr>
            <a:endParaRPr lang="el-GR"/>
          </a:p>
        </p:txBody>
      </p:sp>
      <p:sp>
        <p:nvSpPr>
          <p:cNvPr id="6" name="Footer Placeholder 4">
            <a:extLst>
              <a:ext uri="{FF2B5EF4-FFF2-40B4-BE49-F238E27FC236}">
                <a16:creationId xmlns:a16="http://schemas.microsoft.com/office/drawing/2014/main" xmlns="" id="{62DF6EC7-4A7F-4670-9924-17F2A4AC8FD4}"/>
              </a:ext>
            </a:extLst>
          </p:cNvPr>
          <p:cNvSpPr>
            <a:spLocks noGrp="1"/>
          </p:cNvSpPr>
          <p:nvPr>
            <p:ph type="ftr" sz="quarter" idx="11"/>
          </p:nvPr>
        </p:nvSpPr>
        <p:spPr/>
        <p:txBody>
          <a:bodyPr/>
          <a:lstStyle>
            <a:lvl1pPr>
              <a:defRPr/>
            </a:lvl1pPr>
          </a:lstStyle>
          <a:p>
            <a:pPr>
              <a:defRPr/>
            </a:pPr>
            <a:endParaRPr lang="el-GR"/>
          </a:p>
        </p:txBody>
      </p:sp>
      <p:sp>
        <p:nvSpPr>
          <p:cNvPr id="7" name="Slide Number Placeholder 5">
            <a:extLst>
              <a:ext uri="{FF2B5EF4-FFF2-40B4-BE49-F238E27FC236}">
                <a16:creationId xmlns:a16="http://schemas.microsoft.com/office/drawing/2014/main" xmlns="" id="{704B66FE-9325-4F4B-A699-E02B180A7F50}"/>
              </a:ext>
            </a:extLst>
          </p:cNvPr>
          <p:cNvSpPr>
            <a:spLocks noGrp="1"/>
          </p:cNvSpPr>
          <p:nvPr>
            <p:ph type="sldNum" sz="quarter" idx="12"/>
          </p:nvPr>
        </p:nvSpPr>
        <p:spPr/>
        <p:txBody>
          <a:bodyPr/>
          <a:lstStyle>
            <a:lvl1pPr>
              <a:defRPr/>
            </a:lvl1pPr>
          </a:lstStyle>
          <a:p>
            <a:pPr>
              <a:defRPr/>
            </a:pPr>
            <a:fld id="{FB5C66B0-175B-4AEA-B453-19361CB8D992}" type="slidenum">
              <a:rPr lang="el-GR" altLang="en-US"/>
              <a:pPr>
                <a:defRPr/>
              </a:pPr>
              <a:t>‹#›</a:t>
            </a:fld>
            <a:endParaRPr lang="el-GR" altLang="en-US"/>
          </a:p>
        </p:txBody>
      </p:sp>
    </p:spTree>
    <p:extLst>
      <p:ext uri="{BB962C8B-B14F-4D97-AF65-F5344CB8AC3E}">
        <p14:creationId xmlns:p14="http://schemas.microsoft.com/office/powerpoint/2010/main" val="161037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A1CE9754-2E68-4E3E-8360-6BA277A6A739}"/>
              </a:ext>
            </a:extLst>
          </p:cNvPr>
          <p:cNvSpPr/>
          <p:nvPr/>
        </p:nvSpPr>
        <p:spPr>
          <a:xfrm>
            <a:off x="0" y="5105400"/>
            <a:ext cx="8469313"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5800" y="6108590"/>
            <a:ext cx="7486650" cy="597011"/>
          </a:xfrm>
        </p:spPr>
        <p:txBody>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xmlns="" id="{A9990D62-F5B0-4E50-8728-62B123F60C0D}"/>
              </a:ext>
            </a:extLst>
          </p:cNvPr>
          <p:cNvSpPr>
            <a:spLocks noGrp="1"/>
          </p:cNvSpPr>
          <p:nvPr>
            <p:ph type="dt" sz="half" idx="10"/>
          </p:nvPr>
        </p:nvSpPr>
        <p:spPr/>
        <p:txBody>
          <a:bodyPr/>
          <a:lstStyle>
            <a:lvl1pPr>
              <a:defRPr/>
            </a:lvl1pPr>
          </a:lstStyle>
          <a:p>
            <a:pPr>
              <a:defRPr/>
            </a:pPr>
            <a:endParaRPr lang="el-GR"/>
          </a:p>
        </p:txBody>
      </p:sp>
      <p:sp>
        <p:nvSpPr>
          <p:cNvPr id="7" name="Footer Placeholder 5">
            <a:extLst>
              <a:ext uri="{FF2B5EF4-FFF2-40B4-BE49-F238E27FC236}">
                <a16:creationId xmlns:a16="http://schemas.microsoft.com/office/drawing/2014/main" xmlns="" id="{41E97EF4-AC05-448D-9B37-BFD7E5942D0B}"/>
              </a:ext>
            </a:extLst>
          </p:cNvPr>
          <p:cNvSpPr>
            <a:spLocks noGrp="1"/>
          </p:cNvSpPr>
          <p:nvPr>
            <p:ph type="ftr" sz="quarter" idx="11"/>
          </p:nvPr>
        </p:nvSpPr>
        <p:spPr/>
        <p:txBody>
          <a:bodyPr/>
          <a:lstStyle>
            <a:lvl1pPr>
              <a:defRPr/>
            </a:lvl1pPr>
          </a:lstStyle>
          <a:p>
            <a:pPr>
              <a:defRPr/>
            </a:pPr>
            <a:endParaRPr lang="el-GR"/>
          </a:p>
        </p:txBody>
      </p:sp>
      <p:sp>
        <p:nvSpPr>
          <p:cNvPr id="8" name="Slide Number Placeholder 6">
            <a:extLst>
              <a:ext uri="{FF2B5EF4-FFF2-40B4-BE49-F238E27FC236}">
                <a16:creationId xmlns:a16="http://schemas.microsoft.com/office/drawing/2014/main" xmlns="" id="{0A27EFBD-7F54-4A8F-A57D-50187D5348C2}"/>
              </a:ext>
            </a:extLst>
          </p:cNvPr>
          <p:cNvSpPr>
            <a:spLocks noGrp="1"/>
          </p:cNvSpPr>
          <p:nvPr>
            <p:ph type="sldNum" sz="quarter" idx="12"/>
          </p:nvPr>
        </p:nvSpPr>
        <p:spPr/>
        <p:txBody>
          <a:bodyPr/>
          <a:lstStyle>
            <a:lvl1pPr>
              <a:defRPr/>
            </a:lvl1pPr>
          </a:lstStyle>
          <a:p>
            <a:pPr>
              <a:defRPr/>
            </a:pPr>
            <a:fld id="{1BEDC51A-9C78-4E31-A8EA-4E99A05DB2C1}" type="slidenum">
              <a:rPr lang="el-GR" altLang="en-US"/>
              <a:pPr>
                <a:defRPr/>
              </a:pPr>
              <a:t>‹#›</a:t>
            </a:fld>
            <a:endParaRPr lang="el-GR" altLang="en-US"/>
          </a:p>
        </p:txBody>
      </p:sp>
    </p:spTree>
    <p:extLst>
      <p:ext uri="{BB962C8B-B14F-4D97-AF65-F5344CB8AC3E}">
        <p14:creationId xmlns:p14="http://schemas.microsoft.com/office/powerpoint/2010/main" val="3704677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1614DB18-D09F-47D1-BC06-0EB804F34C68}"/>
              </a:ext>
            </a:extLst>
          </p:cNvPr>
          <p:cNvSpPr/>
          <p:nvPr/>
        </p:nvSpPr>
        <p:spPr>
          <a:xfrm>
            <a:off x="8418513" y="0"/>
            <a:ext cx="731837"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xmlns="" id="{81CBA2A8-D5D9-4CCD-BA83-9B241ACD108A}"/>
              </a:ext>
            </a:extLst>
          </p:cNvPr>
          <p:cNvSpPr>
            <a:spLocks noGrp="1"/>
          </p:cNvSpPr>
          <p:nvPr>
            <p:ph type="title"/>
          </p:nvPr>
        </p:nvSpPr>
        <p:spPr>
          <a:xfrm>
            <a:off x="946150" y="365125"/>
            <a:ext cx="7269163"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11561A70-D288-4C06-B210-36D1CAD8C91A}"/>
              </a:ext>
            </a:extLst>
          </p:cNvPr>
          <p:cNvSpPr>
            <a:spLocks noGrp="1"/>
          </p:cNvSpPr>
          <p:nvPr>
            <p:ph type="body" idx="1"/>
          </p:nvPr>
        </p:nvSpPr>
        <p:spPr>
          <a:xfrm>
            <a:off x="946150" y="1828800"/>
            <a:ext cx="644683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53CC68C3-9779-4337-9B87-08BDC3B30147}"/>
              </a:ext>
            </a:extLst>
          </p:cNvPr>
          <p:cNvSpPr>
            <a:spLocks noGrp="1"/>
          </p:cNvSpPr>
          <p:nvPr>
            <p:ph type="dt" sz="half" idx="2"/>
          </p:nvPr>
        </p:nvSpPr>
        <p:spPr>
          <a:xfrm rot="16200000">
            <a:off x="7831138" y="1044575"/>
            <a:ext cx="1905000" cy="273050"/>
          </a:xfrm>
          <a:prstGeom prst="rect">
            <a:avLst/>
          </a:prstGeom>
        </p:spPr>
        <p:txBody>
          <a:bodyPr vert="horz" lIns="91440" tIns="45720" rIns="91440" bIns="45720" rtlCol="0" anchor="ctr"/>
          <a:lstStyle>
            <a:lvl1pPr algn="r" eaLnBrk="1" hangingPunct="1">
              <a:defRPr sz="1050" b="0">
                <a:solidFill>
                  <a:schemeClr val="tx2">
                    <a:lumMod val="20000"/>
                    <a:lumOff val="80000"/>
                  </a:schemeClr>
                </a:solidFill>
              </a:defRPr>
            </a:lvl1pPr>
          </a:lstStyle>
          <a:p>
            <a:pPr>
              <a:defRPr/>
            </a:pPr>
            <a:endParaRPr lang="el-GR"/>
          </a:p>
        </p:txBody>
      </p:sp>
      <p:sp>
        <p:nvSpPr>
          <p:cNvPr id="5" name="Footer Placeholder 4">
            <a:extLst>
              <a:ext uri="{FF2B5EF4-FFF2-40B4-BE49-F238E27FC236}">
                <a16:creationId xmlns:a16="http://schemas.microsoft.com/office/drawing/2014/main" xmlns="" id="{BE942941-484D-4110-ADFD-4CCE8CDB421B}"/>
              </a:ext>
            </a:extLst>
          </p:cNvPr>
          <p:cNvSpPr>
            <a:spLocks noGrp="1"/>
          </p:cNvSpPr>
          <p:nvPr>
            <p:ph type="ftr" sz="quarter" idx="3"/>
          </p:nvPr>
        </p:nvSpPr>
        <p:spPr>
          <a:xfrm rot="16200000">
            <a:off x="6992938" y="4092575"/>
            <a:ext cx="3581400" cy="273050"/>
          </a:xfrm>
          <a:prstGeom prst="rect">
            <a:avLst/>
          </a:prstGeom>
        </p:spPr>
        <p:txBody>
          <a:bodyPr vert="horz" lIns="91440" tIns="45720" rIns="91440" bIns="45720" rtlCol="0" anchor="ctr"/>
          <a:lstStyle>
            <a:lvl1pPr algn="l" eaLnBrk="1" hangingPunct="1">
              <a:defRPr sz="1050">
                <a:solidFill>
                  <a:schemeClr val="tx2">
                    <a:lumMod val="20000"/>
                    <a:lumOff val="80000"/>
                  </a:schemeClr>
                </a:solidFill>
              </a:defRPr>
            </a:lvl1pPr>
          </a:lstStyle>
          <a:p>
            <a:pPr>
              <a:defRPr/>
            </a:pPr>
            <a:endParaRPr lang="el-GR"/>
          </a:p>
        </p:txBody>
      </p:sp>
      <p:sp>
        <p:nvSpPr>
          <p:cNvPr id="6" name="Slide Number Placeholder 5">
            <a:extLst>
              <a:ext uri="{FF2B5EF4-FFF2-40B4-BE49-F238E27FC236}">
                <a16:creationId xmlns:a16="http://schemas.microsoft.com/office/drawing/2014/main" xmlns="" id="{D88C9BE6-9E46-4209-B67E-A1538C66AB80}"/>
              </a:ext>
            </a:extLst>
          </p:cNvPr>
          <p:cNvSpPr>
            <a:spLocks noGrp="1"/>
          </p:cNvSpPr>
          <p:nvPr>
            <p:ph type="sldNum" sz="quarter" idx="4"/>
          </p:nvPr>
        </p:nvSpPr>
        <p:spPr>
          <a:xfrm>
            <a:off x="8440738" y="6172200"/>
            <a:ext cx="685800" cy="593725"/>
          </a:xfrm>
          <a:prstGeom prst="rect">
            <a:avLst/>
          </a:prstGeom>
        </p:spPr>
        <p:txBody>
          <a:bodyPr vert="horz" lIns="27432" tIns="45720" rIns="27432" bIns="45720" rtlCol="0" anchor="ctr">
            <a:normAutofit/>
          </a:bodyPr>
          <a:lstStyle>
            <a:lvl1pPr algn="ctr" eaLnBrk="1" hangingPunct="1">
              <a:defRPr sz="3200">
                <a:solidFill>
                  <a:schemeClr val="tx2">
                    <a:lumMod val="60000"/>
                    <a:lumOff val="40000"/>
                  </a:schemeClr>
                </a:solidFill>
              </a:defRPr>
            </a:lvl1pPr>
          </a:lstStyle>
          <a:p>
            <a:pPr>
              <a:defRPr/>
            </a:pPr>
            <a:fld id="{8F583B68-6497-4F3C-985C-84589D8EE4FB}"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4384" r:id="rId1"/>
    <p:sldLayoutId id="2147484376" r:id="rId2"/>
    <p:sldLayoutId id="2147484385" r:id="rId3"/>
    <p:sldLayoutId id="2147484377" r:id="rId4"/>
    <p:sldLayoutId id="2147484378" r:id="rId5"/>
    <p:sldLayoutId id="2147484379" r:id="rId6"/>
    <p:sldLayoutId id="2147484380" r:id="rId7"/>
    <p:sldLayoutId id="2147484381" r:id="rId8"/>
    <p:sldLayoutId id="2147484386" r:id="rId9"/>
    <p:sldLayoutId id="2147484382" r:id="rId10"/>
    <p:sldLayoutId id="2147484383" r:id="rId11"/>
  </p:sldLayoutIdLst>
  <p:hf hdr="0" ftr="0" dt="0"/>
  <p:txStyles>
    <p:titleStyle>
      <a:lvl1pPr algn="l" rtl="0" eaLnBrk="0" fontAlgn="base" hangingPunct="0">
        <a:lnSpc>
          <a:spcPct val="90000"/>
        </a:lnSpc>
        <a:spcBef>
          <a:spcPct val="0"/>
        </a:spcBef>
        <a:spcAft>
          <a:spcPct val="0"/>
        </a:spcAft>
        <a:defRPr sz="4000" kern="1200" spc="-5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Century Schoolbook" panose="02040604050505020304" pitchFamily="18" charset="0"/>
        </a:defRPr>
      </a:lvl2pPr>
      <a:lvl3pPr algn="l" rtl="0" eaLnBrk="0" fontAlgn="base" hangingPunct="0">
        <a:lnSpc>
          <a:spcPct val="90000"/>
        </a:lnSpc>
        <a:spcBef>
          <a:spcPct val="0"/>
        </a:spcBef>
        <a:spcAft>
          <a:spcPct val="0"/>
        </a:spcAft>
        <a:defRPr sz="4000">
          <a:solidFill>
            <a:schemeClr val="tx1"/>
          </a:solidFill>
          <a:latin typeface="Century Schoolbook" panose="02040604050505020304" pitchFamily="18" charset="0"/>
        </a:defRPr>
      </a:lvl3pPr>
      <a:lvl4pPr algn="l" rtl="0" eaLnBrk="0" fontAlgn="base" hangingPunct="0">
        <a:lnSpc>
          <a:spcPct val="90000"/>
        </a:lnSpc>
        <a:spcBef>
          <a:spcPct val="0"/>
        </a:spcBef>
        <a:spcAft>
          <a:spcPct val="0"/>
        </a:spcAft>
        <a:defRPr sz="4000">
          <a:solidFill>
            <a:schemeClr val="tx1"/>
          </a:solidFill>
          <a:latin typeface="Century Schoolbook" panose="02040604050505020304" pitchFamily="18" charset="0"/>
        </a:defRPr>
      </a:lvl4pPr>
      <a:lvl5pPr algn="l" rtl="0" eaLnBrk="0" fontAlgn="base" hangingPunct="0">
        <a:lnSpc>
          <a:spcPct val="90000"/>
        </a:lnSpc>
        <a:spcBef>
          <a:spcPct val="0"/>
        </a:spcBef>
        <a:spcAft>
          <a:spcPct val="0"/>
        </a:spcAft>
        <a:defRPr sz="4000">
          <a:solidFill>
            <a:schemeClr val="tx1"/>
          </a:solidFill>
          <a:latin typeface="Century Schoolbook" panose="02040604050505020304" pitchFamily="18" charset="0"/>
        </a:defRPr>
      </a:lvl5pPr>
      <a:lvl6pPr marL="457200" algn="l" rtl="0" fontAlgn="base">
        <a:lnSpc>
          <a:spcPct val="90000"/>
        </a:lnSpc>
        <a:spcBef>
          <a:spcPct val="0"/>
        </a:spcBef>
        <a:spcAft>
          <a:spcPct val="0"/>
        </a:spcAft>
        <a:defRPr sz="4000">
          <a:solidFill>
            <a:schemeClr val="tx1"/>
          </a:solidFill>
          <a:latin typeface="Century Schoolbook" panose="02040604050505020304" pitchFamily="18" charset="0"/>
        </a:defRPr>
      </a:lvl6pPr>
      <a:lvl7pPr marL="914400" algn="l" rtl="0" fontAlgn="base">
        <a:lnSpc>
          <a:spcPct val="90000"/>
        </a:lnSpc>
        <a:spcBef>
          <a:spcPct val="0"/>
        </a:spcBef>
        <a:spcAft>
          <a:spcPct val="0"/>
        </a:spcAft>
        <a:defRPr sz="4000">
          <a:solidFill>
            <a:schemeClr val="tx1"/>
          </a:solidFill>
          <a:latin typeface="Century Schoolbook" panose="02040604050505020304" pitchFamily="18" charset="0"/>
        </a:defRPr>
      </a:lvl7pPr>
      <a:lvl8pPr marL="1371600" algn="l" rtl="0" fontAlgn="base">
        <a:lnSpc>
          <a:spcPct val="90000"/>
        </a:lnSpc>
        <a:spcBef>
          <a:spcPct val="0"/>
        </a:spcBef>
        <a:spcAft>
          <a:spcPct val="0"/>
        </a:spcAft>
        <a:defRPr sz="4000">
          <a:solidFill>
            <a:schemeClr val="tx1"/>
          </a:solidFill>
          <a:latin typeface="Century Schoolbook" panose="02040604050505020304" pitchFamily="18" charset="0"/>
        </a:defRPr>
      </a:lvl8pPr>
      <a:lvl9pPr marL="1828800" algn="l" rtl="0" fontAlgn="base">
        <a:lnSpc>
          <a:spcPct val="90000"/>
        </a:lnSpc>
        <a:spcBef>
          <a:spcPct val="0"/>
        </a:spcBef>
        <a:spcAft>
          <a:spcPct val="0"/>
        </a:spcAft>
        <a:defRPr sz="4000">
          <a:solidFill>
            <a:schemeClr val="tx1"/>
          </a:solidFill>
          <a:latin typeface="Century Schoolbook" panose="02040604050505020304" pitchFamily="18" charset="0"/>
        </a:defRPr>
      </a:lvl9pPr>
    </p:titleStyle>
    <p:bodyStyle>
      <a:lvl1pPr marL="182563" indent="-182563" algn="l" rtl="0" eaLnBrk="0" fontAlgn="base" hangingPunct="0">
        <a:lnSpc>
          <a:spcPct val="95000"/>
        </a:lnSpc>
        <a:spcBef>
          <a:spcPts val="1400"/>
        </a:spcBef>
        <a:spcAft>
          <a:spcPts val="200"/>
        </a:spcAft>
        <a:buClr>
          <a:schemeClr val="accent1"/>
        </a:buClr>
        <a:buSzPct val="80000"/>
        <a:buFont typeface="Arial" panose="020B0604020202020204" pitchFamily="34" charset="0"/>
        <a:buChar char="•"/>
        <a:defRPr kern="1200" spc="10">
          <a:solidFill>
            <a:schemeClr val="tx1"/>
          </a:solidFill>
          <a:latin typeface="+mn-lt"/>
          <a:ea typeface="+mn-ea"/>
          <a:cs typeface="+mn-cs"/>
        </a:defRPr>
      </a:lvl1pPr>
      <a:lvl2pPr marL="457200" indent="-182563" algn="l" rtl="0" eaLnBrk="0" fontAlgn="base" hangingPunct="0">
        <a:lnSpc>
          <a:spcPct val="90000"/>
        </a:lnSpc>
        <a:spcBef>
          <a:spcPts val="300"/>
        </a:spcBef>
        <a:spcAft>
          <a:spcPts val="300"/>
        </a:spcAft>
        <a:buClr>
          <a:schemeClr val="accent1"/>
        </a:buClr>
        <a:buFont typeface="Wingdings 2" panose="05020102010507070707" pitchFamily="18" charset="2"/>
        <a:buChar char=""/>
        <a:defRPr sz="1600" kern="1200">
          <a:solidFill>
            <a:srgbClr val="262626"/>
          </a:solidFill>
          <a:latin typeface="+mn-lt"/>
          <a:ea typeface="+mn-ea"/>
          <a:cs typeface="+mn-cs"/>
        </a:defRPr>
      </a:lvl2pPr>
      <a:lvl3pPr marL="730250" indent="-182563" algn="l" rtl="0" eaLnBrk="0" fontAlgn="base" hangingPunct="0">
        <a:lnSpc>
          <a:spcPct val="90000"/>
        </a:lnSpc>
        <a:spcBef>
          <a:spcPts val="300"/>
        </a:spcBef>
        <a:spcAft>
          <a:spcPts val="300"/>
        </a:spcAft>
        <a:buClr>
          <a:schemeClr val="accent1"/>
        </a:buClr>
        <a:buFont typeface="Wingdings 2" panose="05020102010507070707" pitchFamily="18" charset="2"/>
        <a:buChar char=""/>
        <a:defRPr sz="1400" kern="1200">
          <a:solidFill>
            <a:srgbClr val="262626"/>
          </a:solidFill>
          <a:latin typeface="+mn-lt"/>
          <a:ea typeface="+mn-ea"/>
          <a:cs typeface="+mn-cs"/>
        </a:defRPr>
      </a:lvl3pPr>
      <a:lvl4pPr marL="1004888" indent="-182563" algn="l" rtl="0" eaLnBrk="0" fontAlgn="base" hangingPunct="0">
        <a:lnSpc>
          <a:spcPct val="90000"/>
        </a:lnSpc>
        <a:spcBef>
          <a:spcPts val="300"/>
        </a:spcBef>
        <a:spcAft>
          <a:spcPts val="300"/>
        </a:spcAft>
        <a:buClr>
          <a:schemeClr val="accent1"/>
        </a:buClr>
        <a:buFont typeface="Wingdings 2" panose="05020102010507070707" pitchFamily="18" charset="2"/>
        <a:buChar char=""/>
        <a:defRPr sz="1400" kern="1200">
          <a:solidFill>
            <a:srgbClr val="262626"/>
          </a:solidFill>
          <a:latin typeface="+mn-lt"/>
          <a:ea typeface="+mn-ea"/>
          <a:cs typeface="+mn-cs"/>
        </a:defRPr>
      </a:lvl4pPr>
      <a:lvl5pPr marL="1279525" indent="-182563" algn="l" rtl="0" eaLnBrk="0" fontAlgn="base" hangingPunct="0">
        <a:lnSpc>
          <a:spcPct val="90000"/>
        </a:lnSpc>
        <a:spcBef>
          <a:spcPts val="300"/>
        </a:spcBef>
        <a:spcAft>
          <a:spcPts val="300"/>
        </a:spcAft>
        <a:buClr>
          <a:schemeClr val="accent1"/>
        </a:buClr>
        <a:buFont typeface="Wingdings 2" panose="05020102010507070707" pitchFamily="18" charset="2"/>
        <a:buChar char=""/>
        <a:defRPr sz="1400" kern="1200">
          <a:solidFill>
            <a:srgbClr val="262626"/>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2" name="Group 6">
            <a:extLst>
              <a:ext uri="{FF2B5EF4-FFF2-40B4-BE49-F238E27FC236}">
                <a16:creationId xmlns:a16="http://schemas.microsoft.com/office/drawing/2014/main" xmlns="" id="{A94EDADE-CECC-4399-A0EF-7DAF404C4BA8}"/>
              </a:ext>
            </a:extLst>
          </p:cNvPr>
          <p:cNvGrpSpPr>
            <a:grpSpLocks/>
          </p:cNvGrpSpPr>
          <p:nvPr/>
        </p:nvGrpSpPr>
        <p:grpSpPr bwMode="auto">
          <a:xfrm>
            <a:off x="452438" y="3733800"/>
            <a:ext cx="2400300" cy="3046413"/>
            <a:chOff x="1873247" y="2923381"/>
            <a:chExt cx="2400302" cy="3046988"/>
          </a:xfrm>
        </p:grpSpPr>
        <p:pic>
          <p:nvPicPr>
            <p:cNvPr id="7182" name="Picture 4" descr="CulturalHeritage_V2">
              <a:extLst>
                <a:ext uri="{FF2B5EF4-FFF2-40B4-BE49-F238E27FC236}">
                  <a16:creationId xmlns:a16="http://schemas.microsoft.com/office/drawing/2014/main" xmlns="" id="{4D7EE008-52D6-4768-A2D6-78E8399CF8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7548" y="3247457"/>
              <a:ext cx="2178844" cy="1402598"/>
            </a:xfrm>
            <a:prstGeom prst="rect">
              <a:avLst/>
            </a:prstGeom>
            <a:solidFill>
              <a:schemeClr val="bg1"/>
            </a:solidFill>
            <a:ln w="19050">
              <a:solidFill>
                <a:schemeClr val="tx1"/>
              </a:solidFill>
              <a:miter lim="800000"/>
              <a:headEnd/>
              <a:tailEnd/>
            </a:ln>
          </p:spPr>
        </p:pic>
        <p:sp>
          <p:nvSpPr>
            <p:cNvPr id="7176" name="Rectangle 4">
              <a:extLst>
                <a:ext uri="{FF2B5EF4-FFF2-40B4-BE49-F238E27FC236}">
                  <a16:creationId xmlns:a16="http://schemas.microsoft.com/office/drawing/2014/main" xmlns="" id="{B3B68C80-920A-45D7-80B4-1C9471FEFF95}"/>
                </a:ext>
              </a:extLst>
            </p:cNvPr>
            <p:cNvSpPr>
              <a:spLocks noChangeArrowheads="1"/>
            </p:cNvSpPr>
            <p:nvPr/>
          </p:nvSpPr>
          <p:spPr bwMode="auto">
            <a:xfrm>
              <a:off x="1873247" y="2923381"/>
              <a:ext cx="240030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0" algn="l"/>
                  <a:tab pos="457200" algn="l"/>
                  <a:tab pos="554038" algn="l"/>
                  <a:tab pos="914400" algn="l"/>
                </a:tabLst>
                <a:defRPr>
                  <a:solidFill>
                    <a:schemeClr val="tx1"/>
                  </a:solidFill>
                  <a:latin typeface="Arial" panose="020B0604020202020204" pitchFamily="34" charset="0"/>
                </a:defRPr>
              </a:lvl1pPr>
              <a:lvl2pPr marL="742950" indent="-285750">
                <a:tabLst>
                  <a:tab pos="0" algn="l"/>
                  <a:tab pos="457200" algn="l"/>
                  <a:tab pos="554038" algn="l"/>
                  <a:tab pos="914400" algn="l"/>
                </a:tabLst>
                <a:defRPr>
                  <a:solidFill>
                    <a:schemeClr val="tx1"/>
                  </a:solidFill>
                  <a:latin typeface="Arial" panose="020B0604020202020204" pitchFamily="34" charset="0"/>
                </a:defRPr>
              </a:lvl2pPr>
              <a:lvl3pPr marL="1143000" indent="-228600">
                <a:tabLst>
                  <a:tab pos="0" algn="l"/>
                  <a:tab pos="457200" algn="l"/>
                  <a:tab pos="554038" algn="l"/>
                  <a:tab pos="914400" algn="l"/>
                </a:tabLst>
                <a:defRPr>
                  <a:solidFill>
                    <a:schemeClr val="tx1"/>
                  </a:solidFill>
                  <a:latin typeface="Arial" panose="020B0604020202020204" pitchFamily="34" charset="0"/>
                </a:defRPr>
              </a:lvl3pPr>
              <a:lvl4pPr marL="1600200" indent="-228600">
                <a:tabLst>
                  <a:tab pos="0" algn="l"/>
                  <a:tab pos="457200" algn="l"/>
                  <a:tab pos="554038" algn="l"/>
                  <a:tab pos="914400" algn="l"/>
                </a:tabLst>
                <a:defRPr>
                  <a:solidFill>
                    <a:schemeClr val="tx1"/>
                  </a:solidFill>
                  <a:latin typeface="Arial" panose="020B0604020202020204" pitchFamily="34" charset="0"/>
                </a:defRPr>
              </a:lvl4pPr>
              <a:lvl5pPr marL="2057400" indent="-228600">
                <a:tabLst>
                  <a:tab pos="0" algn="l"/>
                  <a:tab pos="457200" algn="l"/>
                  <a:tab pos="554038" algn="l"/>
                  <a:tab pos="914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9pPr>
            </a:lstStyle>
            <a:p>
              <a:pPr algn="just">
                <a:lnSpc>
                  <a:spcPct val="150000"/>
                </a:lnSpc>
                <a:defRPr/>
              </a:pPr>
              <a:r>
                <a:rPr lang="en-US" altLang="en-US" sz="800" dirty="0">
                  <a:solidFill>
                    <a:schemeClr val="bg2">
                      <a:lumMod val="10000"/>
                    </a:schemeClr>
                  </a:solidFill>
                  <a:latin typeface="Century Gothic" panose="020B0502020202020204" pitchFamily="34" charset="0"/>
                  <a:ea typeface="MS Mincho"/>
                  <a:cs typeface="Times New Roman" panose="02020603050405020304" pitchFamily="18" charset="0"/>
                </a:rPr>
                <a:t>This presentation is part of the </a:t>
              </a:r>
              <a:r>
                <a:rPr lang="en-US" altLang="en-US" sz="800" dirty="0" err="1">
                  <a:solidFill>
                    <a:schemeClr val="bg2">
                      <a:lumMod val="10000"/>
                    </a:schemeClr>
                  </a:solidFill>
                  <a:latin typeface="Century Gothic" panose="020B0502020202020204" pitchFamily="34" charset="0"/>
                  <a:ea typeface="MS Mincho"/>
                  <a:cs typeface="Times New Roman" panose="02020603050405020304" pitchFamily="18" charset="0"/>
                </a:rPr>
                <a:t>InHeriT</a:t>
              </a:r>
              <a:r>
                <a:rPr lang="en-US" altLang="en-US" sz="800" dirty="0">
                  <a:solidFill>
                    <a:schemeClr val="bg2">
                      <a:lumMod val="10000"/>
                    </a:schemeClr>
                  </a:solidFill>
                  <a:latin typeface="Century Gothic" panose="020B0502020202020204" pitchFamily="34" charset="0"/>
                  <a:ea typeface="MS Mincho"/>
                  <a:cs typeface="Times New Roman" panose="02020603050405020304" pitchFamily="18" charset="0"/>
                </a:rPr>
                <a:t> project:</a:t>
              </a:r>
            </a:p>
            <a:p>
              <a:pPr algn="just">
                <a:lnSpc>
                  <a:spcPct val="150000"/>
                </a:lnSpc>
                <a:defRPr/>
              </a:pPr>
              <a:r>
                <a:rPr lang="en-US" altLang="en-US" sz="800" dirty="0">
                  <a:solidFill>
                    <a:schemeClr val="bg2">
                      <a:lumMod val="10000"/>
                    </a:schemeClr>
                  </a:solidFill>
                  <a:latin typeface="Century Gothic" panose="020B0502020202020204" pitchFamily="34" charset="0"/>
                  <a:ea typeface="MS Mincho"/>
                  <a:cs typeface="Times New Roman" panose="02020603050405020304" pitchFamily="18" charset="0"/>
                </a:rPr>
                <a:t> </a:t>
              </a:r>
              <a:endParaRPr lang="en-US" altLang="en-US" sz="2000" dirty="0">
                <a:solidFill>
                  <a:schemeClr val="bg2">
                    <a:lumMod val="10000"/>
                  </a:schemeClr>
                </a:solidFill>
                <a:latin typeface="Century Gothic" panose="020B0502020202020204" pitchFamily="34" charset="0"/>
                <a:ea typeface="MS Mincho"/>
                <a:cs typeface="Times New Roman" panose="02020603050405020304" pitchFamily="18" charset="0"/>
              </a:endParaRPr>
            </a:p>
            <a:p>
              <a:pPr algn="just">
                <a:lnSpc>
                  <a:spcPct val="150000"/>
                </a:lnSpc>
                <a:defRPr/>
              </a:pPr>
              <a:endParaRPr lang="en-US" altLang="en-US" sz="800" dirty="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a:solidFill>
                  <a:schemeClr val="bg2">
                    <a:lumMod val="10000"/>
                  </a:schemeClr>
                </a:solidFill>
                <a:latin typeface="Calibri" panose="020F0502020204030204" pitchFamily="34" charset="0"/>
                <a:ea typeface="MS Mincho"/>
                <a:cs typeface="Times New Roman" panose="02020603050405020304" pitchFamily="18" charset="0"/>
              </a:endParaRPr>
            </a:p>
            <a:p>
              <a:pPr algn="just">
                <a:defRPr/>
              </a:pPr>
              <a:r>
                <a:rPr lang="en-US" altLang="en-US" sz="800" dirty="0">
                  <a:solidFill>
                    <a:schemeClr val="bg2">
                      <a:lumMod val="10000"/>
                    </a:schemeClr>
                  </a:solidFill>
                  <a:latin typeface="Calibri" panose="020F0502020204030204" pitchFamily="34" charset="0"/>
                  <a:ea typeface="MS Mincho"/>
                  <a:cs typeface="Times New Roman" panose="02020603050405020304" pitchFamily="18" charset="0"/>
                </a:rPr>
                <a:t>This project has been funded with support from the European Commission. This publication reflects the views only of the authors, and the Commission cannot be held responsible for any use, which may </a:t>
              </a:r>
            </a:p>
            <a:p>
              <a:pPr algn="just">
                <a:defRPr/>
              </a:pPr>
              <a:r>
                <a:rPr lang="en-US" altLang="en-US" sz="800" dirty="0">
                  <a:solidFill>
                    <a:schemeClr val="bg2">
                      <a:lumMod val="10000"/>
                    </a:schemeClr>
                  </a:solidFill>
                  <a:latin typeface="Calibri" panose="020F0502020204030204" pitchFamily="34" charset="0"/>
                  <a:ea typeface="MS Mincho"/>
                  <a:cs typeface="Times New Roman" panose="02020603050405020304" pitchFamily="18" charset="0"/>
                </a:rPr>
                <a:t>     be made of the information contained therein. </a:t>
              </a:r>
              <a:endParaRPr lang="en-US" altLang="en-US" sz="2000" dirty="0">
                <a:solidFill>
                  <a:schemeClr val="bg2">
                    <a:lumMod val="10000"/>
                  </a:schemeClr>
                </a:solidFill>
                <a:latin typeface="Century Gothic" panose="020B0502020202020204" pitchFamily="34" charset="0"/>
                <a:ea typeface="MS Mincho"/>
                <a:cs typeface="Times New Roman" panose="02020603050405020304" pitchFamily="18" charset="0"/>
              </a:endParaRPr>
            </a:p>
            <a:p>
              <a:pPr algn="just">
                <a:defRPr/>
              </a:pPr>
              <a:r>
                <a:rPr lang="en-US" altLang="en-US" sz="800" dirty="0">
                  <a:solidFill>
                    <a:schemeClr val="bg2">
                      <a:lumMod val="10000"/>
                    </a:schemeClr>
                  </a:solidFill>
                  <a:latin typeface="Calibri" panose="020F0502020204030204" pitchFamily="34" charset="0"/>
                  <a:ea typeface="MS Mincho"/>
                  <a:cs typeface="Times New Roman" panose="02020603050405020304" pitchFamily="18" charset="0"/>
                </a:rPr>
                <a:t> </a:t>
              </a:r>
              <a:endParaRPr lang="en-US" altLang="en-US" sz="2000" dirty="0">
                <a:solidFill>
                  <a:schemeClr val="bg2">
                    <a:lumMod val="10000"/>
                  </a:schemeClr>
                </a:solidFill>
                <a:latin typeface="Century Gothic" panose="020B0502020202020204" pitchFamily="34" charset="0"/>
                <a:ea typeface="MS Mincho"/>
                <a:cs typeface="Times New Roman" panose="02020603050405020304" pitchFamily="18" charset="0"/>
              </a:endParaRPr>
            </a:p>
            <a:p>
              <a:pPr algn="ctr">
                <a:defRPr/>
              </a:pPr>
              <a:r>
                <a:rPr lang="en-US" altLang="en-US" sz="800" dirty="0">
                  <a:solidFill>
                    <a:schemeClr val="bg2">
                      <a:lumMod val="10000"/>
                    </a:schemeClr>
                  </a:solidFill>
                  <a:latin typeface="Calibri" panose="020F0502020204030204" pitchFamily="34" charset="0"/>
                  <a:ea typeface="MS Mincho"/>
                  <a:cs typeface="PF Square Sans Pro Medium"/>
                </a:rPr>
                <a:t>ERASMUS+ </a:t>
              </a:r>
            </a:p>
            <a:p>
              <a:pPr algn="ctr">
                <a:defRPr/>
              </a:pPr>
              <a:r>
                <a:rPr lang="en-US" altLang="en-US" sz="800" dirty="0">
                  <a:solidFill>
                    <a:schemeClr val="bg2">
                      <a:lumMod val="10000"/>
                    </a:schemeClr>
                  </a:solidFill>
                  <a:latin typeface="Calibri" panose="020F0502020204030204" pitchFamily="34" charset="0"/>
                  <a:ea typeface="MS Mincho"/>
                  <a:cs typeface="PF Square Sans Pro Medium"/>
                </a:rPr>
                <a:t>KA2  STRATEGIC  PARTNERSHIP  ADULT  EDUCATION </a:t>
              </a:r>
              <a:endParaRPr lang="en-US" altLang="en-US" sz="2000" dirty="0">
                <a:solidFill>
                  <a:schemeClr val="bg2">
                    <a:lumMod val="10000"/>
                  </a:schemeClr>
                </a:solidFill>
                <a:latin typeface="Century Gothic" panose="020B0502020202020204" pitchFamily="34" charset="0"/>
                <a:ea typeface="MS Mincho"/>
                <a:cs typeface="Times New Roman" panose="02020603050405020304" pitchFamily="18" charset="0"/>
              </a:endParaRPr>
            </a:p>
            <a:p>
              <a:pPr algn="ctr">
                <a:defRPr/>
              </a:pPr>
              <a:r>
                <a:rPr lang="en-US" altLang="en-US" sz="800" dirty="0">
                  <a:solidFill>
                    <a:schemeClr val="bg2">
                      <a:lumMod val="10000"/>
                    </a:schemeClr>
                  </a:solidFill>
                  <a:latin typeface="Calibri" panose="020F0502020204030204" pitchFamily="34" charset="0"/>
                  <a:ea typeface="MS Mincho"/>
                  <a:cs typeface="PF Square Sans Pro Medium"/>
                </a:rPr>
                <a:t>PROJECT NO. 2015-1-EL01-KA204-014085</a:t>
              </a:r>
              <a:endParaRPr lang="en-US" altLang="en-US" sz="2000" dirty="0">
                <a:solidFill>
                  <a:schemeClr val="bg2">
                    <a:lumMod val="10000"/>
                  </a:schemeClr>
                </a:solidFill>
                <a:latin typeface="Century Gothic" panose="020B0502020202020204" pitchFamily="34" charset="0"/>
                <a:ea typeface="MS Mincho"/>
                <a:cs typeface="Times New Roman" panose="02020603050405020304" pitchFamily="18" charset="0"/>
              </a:endParaRPr>
            </a:p>
          </p:txBody>
        </p:sp>
      </p:grpSp>
      <p:pic>
        <p:nvPicPr>
          <p:cNvPr id="9" name="Picture 2" descr="Έμβλημα Πολυτεχνείου Κρήτης">
            <a:extLst>
              <a:ext uri="{FF2B5EF4-FFF2-40B4-BE49-F238E27FC236}">
                <a16:creationId xmlns:a16="http://schemas.microsoft.com/office/drawing/2014/main" xmlns="" id="{C82FFCC7-C4A1-4BE4-BBAE-E7974898DCAC}"/>
              </a:ext>
            </a:extLst>
          </p:cNvPr>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7011" y="2120573"/>
            <a:ext cx="1310824" cy="6445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www.cancer-id.eu/uploads/RTEmagicC_Logo_01.jpg">
            <a:extLst>
              <a:ext uri="{FF2B5EF4-FFF2-40B4-BE49-F238E27FC236}">
                <a16:creationId xmlns:a16="http://schemas.microsoft.com/office/drawing/2014/main" xmlns="" id="{C0B5F05E-8CFD-4F68-9E75-F5EB9D5A8694}"/>
              </a:ext>
            </a:extLst>
          </p:cNvPr>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7011" y="233665"/>
            <a:ext cx="1475534" cy="57054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http://www.cds.co.uk/wp-content/uploads/2013/04/MU-LOGO-sm.jpg">
            <a:extLst>
              <a:ext uri="{FF2B5EF4-FFF2-40B4-BE49-F238E27FC236}">
                <a16:creationId xmlns:a16="http://schemas.microsoft.com/office/drawing/2014/main" xmlns="" id="{C78FAEFC-F23B-455F-87FF-611DE39B7E93}"/>
              </a:ext>
            </a:extLst>
          </p:cNvPr>
          <p:cNvPicPr>
            <a:picLocks noChangeAspect="1" noChangeArrowheads="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93908" y="1008769"/>
            <a:ext cx="1094112" cy="39075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http://interedlamias.gr/attachments/Image/neapolis-university-paphos.jpg?template=generic">
            <a:extLst>
              <a:ext uri="{FF2B5EF4-FFF2-40B4-BE49-F238E27FC236}">
                <a16:creationId xmlns:a16="http://schemas.microsoft.com/office/drawing/2014/main" xmlns="" id="{2322E4C3-5403-440C-81E4-D100B3316BEF}"/>
              </a:ext>
            </a:extLst>
          </p:cNvPr>
          <p:cNvPicPr>
            <a:picLocks noChangeAspect="1" noChangeArrowheads="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55087" y="971608"/>
            <a:ext cx="1005117" cy="42872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https://encrypted-tbn0.gstatic.com/images?q=tbn:ANd9GcTr9Da87NUL0cYkRbBAVghpa5H9BTe1Na13cuQo8zfDb1IjvccRJw">
            <a:extLst>
              <a:ext uri="{FF2B5EF4-FFF2-40B4-BE49-F238E27FC236}">
                <a16:creationId xmlns:a16="http://schemas.microsoft.com/office/drawing/2014/main" xmlns="" id="{6C063E10-10E7-41DA-9E71-09ED81EE960B}"/>
              </a:ext>
            </a:extLst>
          </p:cNvPr>
          <p:cNvPicPr>
            <a:picLocks noChangeAspect="1" noChangeArrowheads="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62109" y="222345"/>
            <a:ext cx="593628" cy="57242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http://www.repubblicadeglistagisti.it/static/uploads/articoli/ottobre_2011/fondazione_flaminia_jpg_versions/small_fondazione_flaminia.jpg">
            <a:extLst>
              <a:ext uri="{FF2B5EF4-FFF2-40B4-BE49-F238E27FC236}">
                <a16:creationId xmlns:a16="http://schemas.microsoft.com/office/drawing/2014/main" xmlns="" id="{D964035B-F78A-4707-8C11-01A1FA4B807C}"/>
              </a:ext>
            </a:extLst>
          </p:cNvPr>
          <p:cNvPicPr>
            <a:picLocks noChangeAspect="1" noChangeArrowheads="1"/>
          </p:cNvPicPr>
          <p:nvPr/>
        </p:nvPicPr>
        <p:blipFill>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58899" y="2168277"/>
            <a:ext cx="596838" cy="596838"/>
          </a:xfrm>
          <a:prstGeom prst="rect">
            <a:avLst/>
          </a:prstGeom>
          <a:noFill/>
          <a:extLst>
            <a:ext uri="{909E8E84-426E-40DD-AFC4-6F175D3DCCD1}">
              <a14:hiddenFill xmlns:a14="http://schemas.microsoft.com/office/drawing/2010/main">
                <a:solidFill>
                  <a:srgbClr val="FFFFFF"/>
                </a:solidFill>
              </a14:hiddenFill>
            </a:ext>
          </a:extLst>
        </p:spPr>
      </p:pic>
      <p:pic>
        <p:nvPicPr>
          <p:cNvPr id="16" name="Εικόνα 5">
            <a:extLst>
              <a:ext uri="{FF2B5EF4-FFF2-40B4-BE49-F238E27FC236}">
                <a16:creationId xmlns:a16="http://schemas.microsoft.com/office/drawing/2014/main" xmlns="" id="{73DDAB84-C52D-4BE1-A662-45E23AEADE65}"/>
              </a:ext>
            </a:extLst>
          </p:cNvPr>
          <p:cNvPicPr>
            <a:picLocks noChangeAspect="1"/>
          </p:cNvPicPr>
          <p:nvPr/>
        </p:nvPicPr>
        <p:blipFill>
          <a:blip r:embed="rId10">
            <a:duotone>
              <a:schemeClr val="accent1">
                <a:shade val="45000"/>
                <a:satMod val="135000"/>
              </a:schemeClr>
              <a:prstClr val="white"/>
            </a:duotone>
          </a:blip>
          <a:stretch>
            <a:fillRect/>
          </a:stretch>
        </p:blipFill>
        <p:spPr>
          <a:xfrm>
            <a:off x="567011" y="1597457"/>
            <a:ext cx="2178842" cy="381297"/>
          </a:xfrm>
          <a:prstGeom prst="rect">
            <a:avLst/>
          </a:prstGeom>
        </p:spPr>
      </p:pic>
      <p:cxnSp>
        <p:nvCxnSpPr>
          <p:cNvPr id="17" name="Straight Connector 16">
            <a:extLst>
              <a:ext uri="{FF2B5EF4-FFF2-40B4-BE49-F238E27FC236}">
                <a16:creationId xmlns:a16="http://schemas.microsoft.com/office/drawing/2014/main" xmlns="" id="{DE59DEC6-6595-4777-9FE2-70599CB321D0}"/>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0554B267-C4B2-4491-922A-EAAB05B3D661}"/>
              </a:ext>
            </a:extLst>
          </p:cNvPr>
          <p:cNvCxnSpPr/>
          <p:nvPr/>
        </p:nvCxnSpPr>
        <p:spPr>
          <a:xfrm>
            <a:off x="2952750" y="0"/>
            <a:ext cx="1588"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9" name="TextBox 1"/>
          <p:cNvSpPr txBox="1">
            <a:spLocks noChangeArrowheads="1"/>
          </p:cNvSpPr>
          <p:nvPr/>
        </p:nvSpPr>
        <p:spPr bwMode="auto">
          <a:xfrm>
            <a:off x="3821113" y="527050"/>
            <a:ext cx="3725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200" b="1" dirty="0">
                <a:solidFill>
                  <a:schemeClr val="tx1">
                    <a:lumMod val="65000"/>
                  </a:schemeClr>
                </a:solidFill>
                <a:latin typeface="Century Gothic" panose="020B0502020202020204" pitchFamily="34" charset="0"/>
              </a:rPr>
              <a:t>Πολιτιστική Κληρονομιά και Βιώσιμη Ανάπτυξη</a:t>
            </a:r>
            <a:endParaRPr lang="en-US" altLang="en-US" sz="1200" b="1" dirty="0">
              <a:solidFill>
                <a:schemeClr val="tx1">
                  <a:lumMod val="65000"/>
                </a:schemeClr>
              </a:solidFill>
              <a:latin typeface="Century Gothic" panose="020B0502020202020204" pitchFamily="34" charset="0"/>
            </a:endParaRPr>
          </a:p>
          <a:p>
            <a:pPr eaLnBrk="1" hangingPunct="1">
              <a:defRPr/>
            </a:pPr>
            <a:r>
              <a:rPr lang="el-GR" altLang="en-US" sz="1200" b="1" dirty="0">
                <a:solidFill>
                  <a:schemeClr val="tx1">
                    <a:lumMod val="65000"/>
                  </a:schemeClr>
                </a:solidFill>
                <a:latin typeface="Century Gothic" panose="020B0502020202020204" pitchFamily="34" charset="0"/>
              </a:rPr>
              <a:t>Εγχειρίδιο Εκπαιδευτή</a:t>
            </a:r>
            <a:endParaRPr lang="en-US" altLang="en-US" sz="1200" b="1" dirty="0">
              <a:solidFill>
                <a:schemeClr val="tx1">
                  <a:lumMod val="65000"/>
                </a:schemeClr>
              </a:solidFill>
              <a:latin typeface="Century Gothic" panose="020B0502020202020204" pitchFamily="34" charset="0"/>
            </a:endParaRPr>
          </a:p>
        </p:txBody>
      </p:sp>
      <p:sp>
        <p:nvSpPr>
          <p:cNvPr id="20" name="TextBox 1"/>
          <p:cNvSpPr txBox="1">
            <a:spLocks noChangeArrowheads="1"/>
          </p:cNvSpPr>
          <p:nvPr/>
        </p:nvSpPr>
        <p:spPr bwMode="auto">
          <a:xfrm>
            <a:off x="3821113" y="1204913"/>
            <a:ext cx="36086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200" b="1" dirty="0">
                <a:solidFill>
                  <a:schemeClr val="bg2">
                    <a:lumMod val="10000"/>
                  </a:schemeClr>
                </a:solidFill>
                <a:latin typeface="Century Gothic" panose="020B0502020202020204" pitchFamily="34" charset="0"/>
              </a:rPr>
              <a:t>ΕΝΟΤΗΤΑ</a:t>
            </a:r>
            <a:r>
              <a:rPr lang="en-US" altLang="en-US" sz="1200" b="1" dirty="0">
                <a:solidFill>
                  <a:schemeClr val="bg2">
                    <a:lumMod val="10000"/>
                  </a:schemeClr>
                </a:solidFill>
                <a:latin typeface="Century Gothic" panose="020B0502020202020204" pitchFamily="34" charset="0"/>
              </a:rPr>
              <a:t> 2</a:t>
            </a:r>
          </a:p>
          <a:p>
            <a:pPr eaLnBrk="1" hangingPunct="1">
              <a:defRPr/>
            </a:pPr>
            <a:r>
              <a:rPr lang="el-GR" altLang="en-US" sz="1200" b="1" dirty="0">
                <a:solidFill>
                  <a:schemeClr val="bg2">
                    <a:lumMod val="10000"/>
                  </a:schemeClr>
                </a:solidFill>
                <a:latin typeface="Century Gothic" panose="020B0502020202020204" pitchFamily="34" charset="0"/>
              </a:rPr>
              <a:t>Το Κοινωνικό Κεφάλαιο και η Διεθνής Εμπειρία</a:t>
            </a:r>
          </a:p>
          <a:p>
            <a:pPr eaLnBrk="1" hangingPunct="1">
              <a:defRPr/>
            </a:pPr>
            <a:r>
              <a:rPr lang="el-GR" altLang="en-US" sz="1200" b="1" dirty="0">
                <a:solidFill>
                  <a:schemeClr val="bg2">
                    <a:lumMod val="10000"/>
                  </a:schemeClr>
                </a:solidFill>
                <a:latin typeface="Century Gothic" panose="020B0502020202020204" pitchFamily="34" charset="0"/>
              </a:rPr>
              <a:t>στην Πολιτιστική Κληρονομιά</a:t>
            </a:r>
            <a:endParaRPr lang="en-US" altLang="en-US" sz="1200" b="1" dirty="0">
              <a:solidFill>
                <a:schemeClr val="bg2">
                  <a:lumMod val="10000"/>
                </a:schemeClr>
              </a:solidFill>
              <a:latin typeface="Century Gothic" panose="020B0502020202020204" pitchFamily="34" charset="0"/>
            </a:endParaRPr>
          </a:p>
        </p:txBody>
      </p:sp>
      <p:sp>
        <p:nvSpPr>
          <p:cNvPr id="21" name="TextBox 16"/>
          <p:cNvSpPr txBox="1">
            <a:spLocks noChangeArrowheads="1"/>
          </p:cNvSpPr>
          <p:nvPr/>
        </p:nvSpPr>
        <p:spPr bwMode="auto">
          <a:xfrm>
            <a:off x="3821113" y="2044285"/>
            <a:ext cx="44799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200" b="1" dirty="0" smtClean="0">
                <a:solidFill>
                  <a:schemeClr val="bg2">
                    <a:lumMod val="10000"/>
                  </a:schemeClr>
                </a:solidFill>
                <a:latin typeface="Century Gothic" panose="020B0502020202020204" pitchFamily="34" charset="0"/>
              </a:rPr>
              <a:t>ΕΡΓΑΣΤΗΡΙΟ</a:t>
            </a:r>
            <a:endParaRPr lang="en-US" altLang="en-US" sz="1200" b="1" dirty="0" smtClean="0">
              <a:solidFill>
                <a:schemeClr val="bg2">
                  <a:lumMod val="10000"/>
                </a:schemeClr>
              </a:solidFill>
              <a:latin typeface="Century Gothic" panose="020B0502020202020204" pitchFamily="34" charset="0"/>
            </a:endParaRPr>
          </a:p>
          <a:p>
            <a:r>
              <a:rPr lang="el-GR" b="1" dirty="0" smtClean="0">
                <a:solidFill>
                  <a:schemeClr val="bg2">
                    <a:lumMod val="10000"/>
                  </a:schemeClr>
                </a:solidFill>
                <a:latin typeface="Century Gothic" panose="020B0502020202020204" pitchFamily="34" charset="0"/>
              </a:rPr>
              <a:t>Κατασκευή</a:t>
            </a:r>
            <a:r>
              <a:rPr lang="en-GB" b="1" dirty="0" smtClean="0">
                <a:solidFill>
                  <a:schemeClr val="bg2">
                    <a:lumMod val="10000"/>
                  </a:schemeClr>
                </a:solidFill>
                <a:latin typeface="Century Gothic" panose="020B0502020202020204" pitchFamily="34" charset="0"/>
              </a:rPr>
              <a:t>, </a:t>
            </a:r>
            <a:r>
              <a:rPr lang="el-GR" b="1" dirty="0" smtClean="0">
                <a:solidFill>
                  <a:schemeClr val="bg2">
                    <a:lumMod val="10000"/>
                  </a:schemeClr>
                </a:solidFill>
                <a:latin typeface="Century Gothic" panose="020B0502020202020204" pitchFamily="34" charset="0"/>
              </a:rPr>
              <a:t>διατήρηση και εμπορευματοποίηση δύο διαφορετικών κτιρίων</a:t>
            </a:r>
            <a:endParaRPr lang="en-US" altLang="en-US" sz="800" b="1" dirty="0">
              <a:solidFill>
                <a:schemeClr val="bg2">
                  <a:lumMod val="10000"/>
                </a:schemeClr>
              </a:solidFill>
              <a:latin typeface="Century Gothic" panose="020B0502020202020204" pitchFamily="34" charset="0"/>
            </a:endParaRPr>
          </a:p>
        </p:txBody>
      </p:sp>
      <p:sp>
        <p:nvSpPr>
          <p:cNvPr id="22" name="TextBox 16"/>
          <p:cNvSpPr txBox="1">
            <a:spLocks noChangeArrowheads="1"/>
          </p:cNvSpPr>
          <p:nvPr/>
        </p:nvSpPr>
        <p:spPr bwMode="auto">
          <a:xfrm>
            <a:off x="3821113" y="5184775"/>
            <a:ext cx="4479925"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000" dirty="0">
                <a:solidFill>
                  <a:schemeClr val="bg2">
                    <a:lumMod val="10000"/>
                  </a:schemeClr>
                </a:solidFill>
                <a:latin typeface="Century Gothic" panose="020B0502020202020204" pitchFamily="34" charset="0"/>
              </a:rPr>
              <a:t>Επιμέλεια</a:t>
            </a:r>
            <a:r>
              <a:rPr lang="en-US" altLang="en-US" sz="1000" dirty="0">
                <a:solidFill>
                  <a:schemeClr val="bg2">
                    <a:lumMod val="10000"/>
                  </a:schemeClr>
                </a:solidFill>
                <a:latin typeface="Century Gothic" panose="020B0502020202020204" pitchFamily="34" charset="0"/>
              </a:rPr>
              <a:t>:</a:t>
            </a:r>
          </a:p>
          <a:p>
            <a:pPr eaLnBrk="1" hangingPunct="1">
              <a:defRPr/>
            </a:pPr>
            <a:endParaRPr lang="en-US" altLang="en-US" sz="1200" b="1" dirty="0" smtClean="0">
              <a:solidFill>
                <a:schemeClr val="bg2">
                  <a:lumMod val="10000"/>
                </a:schemeClr>
              </a:solidFill>
              <a:latin typeface="Century Gothic" panose="020B0502020202020204" pitchFamily="34" charset="0"/>
            </a:endParaRPr>
          </a:p>
          <a:p>
            <a:pPr eaLnBrk="1" hangingPunct="1">
              <a:defRPr/>
            </a:pPr>
            <a:r>
              <a:rPr lang="en-US" altLang="en-US" sz="1200" b="1" dirty="0" smtClean="0">
                <a:solidFill>
                  <a:schemeClr val="bg2">
                    <a:lumMod val="10000"/>
                  </a:schemeClr>
                </a:solidFill>
                <a:latin typeface="Century Gothic" panose="020B0502020202020204" pitchFamily="34" charset="0"/>
              </a:rPr>
              <a:t>Simon Best, </a:t>
            </a:r>
            <a:endParaRPr lang="en-US" altLang="en-US" sz="1200" dirty="0">
              <a:solidFill>
                <a:schemeClr val="bg2">
                  <a:lumMod val="10000"/>
                </a:schemeClr>
              </a:solidFill>
              <a:latin typeface="Century Gothic" panose="020B0502020202020204" pitchFamily="34" charset="0"/>
            </a:endParaRPr>
          </a:p>
          <a:p>
            <a:pPr eaLnBrk="1" hangingPunct="1">
              <a:defRPr/>
            </a:pPr>
            <a:r>
              <a:rPr lang="en-US" altLang="en-US" sz="1000" dirty="0" smtClean="0">
                <a:solidFill>
                  <a:schemeClr val="bg2">
                    <a:lumMod val="10000"/>
                  </a:schemeClr>
                </a:solidFill>
                <a:latin typeface="Century Gothic" panose="020B0502020202020204" pitchFamily="34" charset="0"/>
              </a:rPr>
              <a:t>Senior Lecturer in Management, Business School </a:t>
            </a:r>
          </a:p>
          <a:p>
            <a:pPr eaLnBrk="1" hangingPunct="1">
              <a:defRPr/>
            </a:pPr>
            <a:r>
              <a:rPr lang="en-US" altLang="en-US" sz="1000" dirty="0" smtClean="0">
                <a:solidFill>
                  <a:schemeClr val="bg2">
                    <a:lumMod val="10000"/>
                  </a:schemeClr>
                </a:solidFill>
                <a:latin typeface="Century Gothic" panose="020B0502020202020204" pitchFamily="34" charset="0"/>
              </a:rPr>
              <a:t>Middlesex University London </a:t>
            </a:r>
            <a:endParaRPr lang="en-US" altLang="en-US" sz="1000" dirty="0">
              <a:solidFill>
                <a:schemeClr val="bg2">
                  <a:lumMod val="10000"/>
                </a:schemeClr>
              </a:solidFill>
              <a:latin typeface="Century Gothic" panose="020B0502020202020204" pitchFamily="34" charset="0"/>
            </a:endParaRPr>
          </a:p>
          <a:p>
            <a:pPr eaLnBrk="1" hangingPunct="1">
              <a:defRPr/>
            </a:pPr>
            <a:r>
              <a:rPr lang="en-US" altLang="en-US" sz="1000" dirty="0" smtClean="0">
                <a:solidFill>
                  <a:schemeClr val="bg2">
                    <a:lumMod val="10000"/>
                  </a:schemeClr>
                </a:solidFill>
                <a:latin typeface="Century Gothic" panose="020B0502020202020204" pitchFamily="34" charset="0"/>
              </a:rPr>
              <a:t>      </a:t>
            </a:r>
          </a:p>
          <a:p>
            <a:pPr eaLnBrk="1" hangingPunct="1">
              <a:defRPr/>
            </a:pPr>
            <a:endParaRPr lang="en-US" altLang="en-US" sz="1000" dirty="0" smtClean="0">
              <a:solidFill>
                <a:schemeClr val="bg2">
                  <a:lumMod val="10000"/>
                </a:schemeClr>
              </a:solidFill>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a:extLst>
              <a:ext uri="{FF2B5EF4-FFF2-40B4-BE49-F238E27FC236}">
                <a16:creationId xmlns:a16="http://schemas.microsoft.com/office/drawing/2014/main" xmlns="" id="{8ED0520C-F6EA-403C-B1A8-6F91388667D4}"/>
              </a:ext>
            </a:extLst>
          </p:cNvPr>
          <p:cNvSpPr txBox="1">
            <a:spLocks noChangeArrowheads="1"/>
          </p:cNvSpPr>
          <p:nvPr/>
        </p:nvSpPr>
        <p:spPr bwMode="auto">
          <a:xfrm>
            <a:off x="428625" y="0"/>
            <a:ext cx="46291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l-GR" altLang="en-US" sz="2000" b="1" dirty="0" smtClean="0">
                <a:solidFill>
                  <a:schemeClr val="bg2">
                    <a:lumMod val="10000"/>
                  </a:schemeClr>
                </a:solidFill>
                <a:latin typeface="Century Gothic" panose="020B0502020202020204" pitchFamily="34" charset="0"/>
              </a:rPr>
              <a:t>Υπόθεση εργασίας Δυο</a:t>
            </a:r>
            <a:r>
              <a:rPr lang="en-GB" altLang="en-US" sz="2000" b="1" dirty="0" smtClean="0">
                <a:solidFill>
                  <a:schemeClr val="bg2">
                    <a:lumMod val="10000"/>
                  </a:schemeClr>
                </a:solidFill>
                <a:latin typeface="Century Gothic" panose="020B0502020202020204" pitchFamily="34" charset="0"/>
              </a:rPr>
              <a:t>: </a:t>
            </a:r>
            <a:r>
              <a:rPr lang="el-GR" altLang="en-US" sz="2000" b="1" dirty="0">
                <a:solidFill>
                  <a:schemeClr val="bg2">
                    <a:lumMod val="10000"/>
                  </a:schemeClr>
                </a:solidFill>
                <a:latin typeface="Century Gothic" panose="020B0502020202020204" pitchFamily="34" charset="0"/>
              </a:rPr>
              <a:t>Ένα αγροτικό σπίτι στην </a:t>
            </a:r>
            <a:r>
              <a:rPr lang="el-GR" altLang="en-US" sz="2000" b="1" dirty="0" err="1" smtClean="0">
                <a:solidFill>
                  <a:schemeClr val="bg2">
                    <a:lumMod val="10000"/>
                  </a:schemeClr>
                </a:solidFill>
                <a:latin typeface="Century Gothic" panose="020B0502020202020204" pitchFamily="34" charset="0"/>
              </a:rPr>
              <a:t>Ίστρια</a:t>
            </a:r>
            <a:endParaRPr lang="en-US" altLang="en-US" sz="2000" dirty="0">
              <a:solidFill>
                <a:schemeClr val="bg2">
                  <a:lumMod val="10000"/>
                </a:schemeClr>
              </a:solidFill>
              <a:latin typeface="Century Gothic" panose="020B0502020202020204" pitchFamily="34" charset="0"/>
            </a:endParaRPr>
          </a:p>
        </p:txBody>
      </p:sp>
      <p:cxnSp>
        <p:nvCxnSpPr>
          <p:cNvPr id="4" name="Straight Connector 3">
            <a:extLst>
              <a:ext uri="{FF2B5EF4-FFF2-40B4-BE49-F238E27FC236}">
                <a16:creationId xmlns:a16="http://schemas.microsoft.com/office/drawing/2014/main" xmlns="" id="{BC533687-DD87-4561-B10A-6C657D772E5D}"/>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xmlns="" id="{D56F3658-FCC0-4237-8539-93098EFCF04C}"/>
              </a:ext>
            </a:extLst>
          </p:cNvPr>
          <p:cNvSpPr/>
          <p:nvPr/>
        </p:nvSpPr>
        <p:spPr>
          <a:xfrm>
            <a:off x="0" y="0"/>
            <a:ext cx="341313"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7" name="TextBox 3">
            <a:extLst>
              <a:ext uri="{FF2B5EF4-FFF2-40B4-BE49-F238E27FC236}">
                <a16:creationId xmlns:a16="http://schemas.microsoft.com/office/drawing/2014/main" xmlns="" id="{59140110-439F-447F-B6F3-8B9AE493F0D8}"/>
              </a:ext>
            </a:extLst>
          </p:cNvPr>
          <p:cNvSpPr txBox="1">
            <a:spLocks noChangeArrowheads="1"/>
          </p:cNvSpPr>
          <p:nvPr/>
        </p:nvSpPr>
        <p:spPr bwMode="auto">
          <a:xfrm>
            <a:off x="-55563" y="217488"/>
            <a:ext cx="4968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dirty="0">
                <a:latin typeface="Century Gothic" panose="020B0502020202020204" pitchFamily="34" charset="0"/>
              </a:rPr>
              <a:t>A4</a:t>
            </a:r>
            <a:endParaRPr lang="en-US" altLang="en-US" sz="1400" dirty="0">
              <a:latin typeface="Century Gothic" panose="020B0502020202020204" pitchFamily="34" charset="0"/>
            </a:endParaRPr>
          </a:p>
        </p:txBody>
      </p:sp>
      <p:grpSp>
        <p:nvGrpSpPr>
          <p:cNvPr id="13318" name="Group 8">
            <a:extLst>
              <a:ext uri="{FF2B5EF4-FFF2-40B4-BE49-F238E27FC236}">
                <a16:creationId xmlns:a16="http://schemas.microsoft.com/office/drawing/2014/main" xmlns="" id="{E4C1DEE6-0F2A-467A-A338-A8FF26A36CB6}"/>
              </a:ext>
            </a:extLst>
          </p:cNvPr>
          <p:cNvGrpSpPr>
            <a:grpSpLocks/>
          </p:cNvGrpSpPr>
          <p:nvPr/>
        </p:nvGrpSpPr>
        <p:grpSpPr bwMode="auto">
          <a:xfrm>
            <a:off x="5883275" y="-3175"/>
            <a:ext cx="3260725" cy="731838"/>
            <a:chOff x="6660575" y="-3177"/>
            <a:chExt cx="2483425" cy="560390"/>
          </a:xfrm>
        </p:grpSpPr>
        <p:pic>
          <p:nvPicPr>
            <p:cNvPr id="13321" name="Εικόνα 10">
              <a:extLst>
                <a:ext uri="{FF2B5EF4-FFF2-40B4-BE49-F238E27FC236}">
                  <a16:creationId xmlns:a16="http://schemas.microsoft.com/office/drawing/2014/main" xmlns="" id="{B5F89525-9B5F-4A79-A205-1DBC373889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Εικόνα 12">
              <a:extLst>
                <a:ext uri="{FF2B5EF4-FFF2-40B4-BE49-F238E27FC236}">
                  <a16:creationId xmlns:a16="http://schemas.microsoft.com/office/drawing/2014/main" xmlns="" id="{1AA01226-6234-4394-8581-223CB7E4DA08}"/>
                </a:ext>
              </a:extLst>
            </p:cNvPr>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Εικόνα 13">
              <a:extLst>
                <a:ext uri="{FF2B5EF4-FFF2-40B4-BE49-F238E27FC236}">
                  <a16:creationId xmlns:a16="http://schemas.microsoft.com/office/drawing/2014/main" xmlns="" id="{A73C722E-D5C4-449D-8A18-CA6E37F37543}"/>
                </a:ext>
              </a:extLst>
            </p:cNvPr>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Εικόνα 13">
              <a:extLst>
                <a:ext uri="{FF2B5EF4-FFF2-40B4-BE49-F238E27FC236}">
                  <a16:creationId xmlns:a16="http://schemas.microsoft.com/office/drawing/2014/main" xmlns="" id="{6968B125-D865-4175-A245-A32738F8E169}"/>
                </a:ext>
              </a:extLst>
            </p:cNvPr>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xmlns="" id="{08DE4712-0202-4368-97D4-4ABEF0E7B38A}"/>
                </a:ext>
              </a:extLst>
            </p:cNvPr>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11C6F2DB-3BA8-4E53-8D7D-EC7F300CAA9A}"/>
                </a:ext>
              </a:extLst>
            </p:cNvPr>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xmlns="" id="{38554DFA-D0F0-4CD0-B4CF-56C009DD1149}"/>
              </a:ext>
            </a:extLst>
          </p:cNvPr>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6" name="TextBox 3">
            <a:extLst>
              <a:ext uri="{FF2B5EF4-FFF2-40B4-BE49-F238E27FC236}">
                <a16:creationId xmlns:a16="http://schemas.microsoft.com/office/drawing/2014/main" xmlns="" id="{20FD6818-C7BC-4831-ACCA-CA792DAAA89C}"/>
              </a:ext>
            </a:extLst>
          </p:cNvPr>
          <p:cNvSpPr txBox="1">
            <a:spLocks noChangeArrowheads="1"/>
          </p:cNvSpPr>
          <p:nvPr/>
        </p:nvSpPr>
        <p:spPr bwMode="auto">
          <a:xfrm>
            <a:off x="1030497" y="911284"/>
            <a:ext cx="742273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85750" indent="-285750" eaLnBrk="1" hangingPunct="1">
              <a:buFont typeface="Arial" panose="020B0604020202020204" pitchFamily="34" charset="0"/>
              <a:buChar char="•"/>
              <a:defRPr/>
            </a:pPr>
            <a:r>
              <a:rPr lang="el-GR" altLang="en-US" sz="2200" dirty="0" smtClean="0">
                <a:solidFill>
                  <a:schemeClr val="bg2">
                    <a:lumMod val="10000"/>
                  </a:schemeClr>
                </a:solidFill>
                <a:latin typeface="Century Gothic" panose="020B0502020202020204" pitchFamily="34" charset="0"/>
              </a:rPr>
              <a:t>Συζητήστε το έργο με τα άτομα της </a:t>
            </a:r>
            <a:r>
              <a:rPr lang="el-GR" altLang="en-US" sz="2200" dirty="0" err="1" smtClean="0">
                <a:solidFill>
                  <a:schemeClr val="bg2">
                    <a:lumMod val="10000"/>
                  </a:schemeClr>
                </a:solidFill>
                <a:latin typeface="Century Gothic" panose="020B0502020202020204" pitchFamily="34" charset="0"/>
              </a:rPr>
              <a:t>ομάδασ</a:t>
            </a:r>
            <a:r>
              <a:rPr lang="el-GR" altLang="en-US" sz="2200" dirty="0" smtClean="0">
                <a:solidFill>
                  <a:schemeClr val="bg2">
                    <a:lumMod val="10000"/>
                  </a:schemeClr>
                </a:solidFill>
                <a:latin typeface="Century Gothic" panose="020B0502020202020204" pitchFamily="34" charset="0"/>
              </a:rPr>
              <a:t> σας</a:t>
            </a:r>
            <a:endParaRPr lang="en-US" altLang="en-US" sz="2200" dirty="0">
              <a:solidFill>
                <a:schemeClr val="bg2">
                  <a:lumMod val="10000"/>
                </a:schemeClr>
              </a:solidFill>
              <a:latin typeface="Century Gothic" panose="020B0502020202020204" pitchFamily="34" charset="0"/>
            </a:endParaRPr>
          </a:p>
          <a:p>
            <a:pPr marL="285750" indent="-285750" eaLnBrk="1" hangingPunct="1">
              <a:buFont typeface="Arial" panose="020B0604020202020204" pitchFamily="34" charset="0"/>
              <a:buChar char="•"/>
              <a:defRPr/>
            </a:pPr>
            <a:endParaRPr lang="en-US" altLang="en-US" sz="2200" dirty="0">
              <a:solidFill>
                <a:schemeClr val="bg2">
                  <a:lumMod val="10000"/>
                </a:schemeClr>
              </a:solidFill>
              <a:latin typeface="Century Gothic" panose="020B0502020202020204" pitchFamily="34" charset="0"/>
            </a:endParaRPr>
          </a:p>
          <a:p>
            <a:pPr marL="285750" indent="-285750" eaLnBrk="1" hangingPunct="1">
              <a:buFont typeface="Arial" panose="020B0604020202020204" pitchFamily="34" charset="0"/>
              <a:buChar char="•"/>
              <a:defRPr/>
            </a:pPr>
            <a:r>
              <a:rPr lang="el-GR" altLang="en-US" sz="2200" dirty="0" smtClean="0">
                <a:solidFill>
                  <a:schemeClr val="bg2">
                    <a:lumMod val="10000"/>
                  </a:schemeClr>
                </a:solidFill>
                <a:latin typeface="Century Gothic" panose="020B0502020202020204" pitchFamily="34" charset="0"/>
              </a:rPr>
              <a:t>Επιλέξτε ένα έργο</a:t>
            </a:r>
            <a:endParaRPr lang="en-US" altLang="en-US" sz="2200" dirty="0" smtClean="0">
              <a:solidFill>
                <a:schemeClr val="bg2">
                  <a:lumMod val="10000"/>
                </a:schemeClr>
              </a:solidFill>
              <a:latin typeface="Century Gothic" panose="020B0502020202020204" pitchFamily="34" charset="0"/>
            </a:endParaRPr>
          </a:p>
          <a:p>
            <a:pPr marL="285750" indent="-285750" eaLnBrk="1" hangingPunct="1">
              <a:buFont typeface="Arial" panose="020B0604020202020204" pitchFamily="34" charset="0"/>
              <a:buChar char="•"/>
              <a:defRPr/>
            </a:pPr>
            <a:endParaRPr lang="en-US" altLang="en-US" sz="2200" dirty="0" smtClean="0">
              <a:solidFill>
                <a:schemeClr val="bg2">
                  <a:lumMod val="10000"/>
                </a:schemeClr>
              </a:solidFill>
              <a:latin typeface="Century Gothic" panose="020B0502020202020204" pitchFamily="34" charset="0"/>
            </a:endParaRPr>
          </a:p>
          <a:p>
            <a:pPr marL="342900" indent="-342900" eaLnBrk="1" hangingPunct="1">
              <a:buFont typeface="Arial" panose="020B0604020202020204" pitchFamily="34" charset="0"/>
              <a:buChar char="•"/>
              <a:defRPr/>
            </a:pPr>
            <a:r>
              <a:rPr lang="el-GR" altLang="en-US" sz="2200" dirty="0" smtClean="0">
                <a:solidFill>
                  <a:schemeClr val="bg2">
                    <a:lumMod val="10000"/>
                  </a:schemeClr>
                </a:solidFill>
                <a:latin typeface="Century Gothic" panose="020B0502020202020204" pitchFamily="34" charset="0"/>
              </a:rPr>
              <a:t>Χρησιμοποιώντας της ερωτήσεις από τις διαφάνειες 4 και 5 ξεκινήστε να φτιάχνετε το πλαίσιο της πολιτιστικής διάνοιας</a:t>
            </a:r>
            <a:r>
              <a:rPr lang="en-US" altLang="en-US" sz="2200" dirty="0" smtClean="0">
                <a:solidFill>
                  <a:schemeClr val="bg2">
                    <a:lumMod val="10000"/>
                  </a:schemeClr>
                </a:solidFill>
                <a:latin typeface="Century Gothic" panose="020B0502020202020204" pitchFamily="34" charset="0"/>
              </a:rPr>
              <a:t> </a:t>
            </a:r>
            <a:r>
              <a:rPr lang="el-GR" altLang="en-US" sz="2200" dirty="0" smtClean="0">
                <a:solidFill>
                  <a:schemeClr val="bg2">
                    <a:lumMod val="10000"/>
                  </a:schemeClr>
                </a:solidFill>
                <a:latin typeface="Century Gothic" panose="020B0502020202020204" pitchFamily="34" charset="0"/>
              </a:rPr>
              <a:t>και τους παράγοντες κοινωνικού κεφαλαίου που επηρεάζουν το έργο</a:t>
            </a:r>
          </a:p>
          <a:p>
            <a:pPr eaLnBrk="1" hangingPunct="1">
              <a:defRPr/>
            </a:pPr>
            <a:endParaRPr lang="en-US" altLang="en-US" sz="2200" dirty="0">
              <a:solidFill>
                <a:schemeClr val="bg2">
                  <a:lumMod val="10000"/>
                </a:schemeClr>
              </a:solidFill>
              <a:latin typeface="Century Gothic" panose="020B0502020202020204" pitchFamily="34" charset="0"/>
            </a:endParaRPr>
          </a:p>
          <a:p>
            <a:pPr marL="285750" indent="-285750" eaLnBrk="1" hangingPunct="1">
              <a:buFont typeface="Arial" panose="020B0604020202020204" pitchFamily="34" charset="0"/>
              <a:buChar char="•"/>
              <a:defRPr/>
            </a:pPr>
            <a:r>
              <a:rPr lang="el-GR" altLang="en-US" sz="2200" dirty="0" smtClean="0">
                <a:solidFill>
                  <a:schemeClr val="bg2">
                    <a:lumMod val="10000"/>
                  </a:schemeClr>
                </a:solidFill>
                <a:latin typeface="Century Gothic" panose="020B0502020202020204" pitchFamily="34" charset="0"/>
              </a:rPr>
              <a:t>Συμβουλευτείτε τη διαφάνεια 3</a:t>
            </a:r>
            <a:r>
              <a:rPr lang="en-US" altLang="en-US" sz="2200" dirty="0" smtClean="0">
                <a:solidFill>
                  <a:schemeClr val="bg2">
                    <a:lumMod val="10000"/>
                  </a:schemeClr>
                </a:solidFill>
                <a:latin typeface="Century Gothic" panose="020B0502020202020204" pitchFamily="34" charset="0"/>
              </a:rPr>
              <a:t> </a:t>
            </a:r>
            <a:r>
              <a:rPr lang="el-GR" altLang="en-US" sz="2200" dirty="0" smtClean="0">
                <a:solidFill>
                  <a:schemeClr val="bg2">
                    <a:lumMod val="10000"/>
                  </a:schemeClr>
                </a:solidFill>
                <a:latin typeface="Century Gothic" panose="020B0502020202020204" pitchFamily="34" charset="0"/>
              </a:rPr>
              <a:t>και συμφωνήστε για τους 4 παράγοντες αποφάσεων του έργου</a:t>
            </a:r>
            <a:endParaRPr lang="el-GR" altLang="en-US" sz="2200" dirty="0">
              <a:solidFill>
                <a:schemeClr val="bg2">
                  <a:lumMod val="10000"/>
                </a:schemeClr>
              </a:solidFill>
              <a:latin typeface="Century Gothic" panose="020B0502020202020204" pitchFamily="34" charset="0"/>
            </a:endParaRPr>
          </a:p>
          <a:p>
            <a:pPr marL="285750" indent="-285750" eaLnBrk="1" hangingPunct="1">
              <a:buFont typeface="Arial" panose="020B0604020202020204" pitchFamily="34" charset="0"/>
              <a:buChar char="•"/>
              <a:defRPr/>
            </a:pPr>
            <a:endParaRPr lang="el-GR" altLang="en-US" sz="2200" dirty="0">
              <a:solidFill>
                <a:schemeClr val="bg2">
                  <a:lumMod val="10000"/>
                </a:schemeClr>
              </a:solidFill>
              <a:latin typeface="Century Gothic" panose="020B0502020202020204" pitchFamily="34" charset="0"/>
            </a:endParaRPr>
          </a:p>
          <a:p>
            <a:pPr marL="285750" indent="-285750" eaLnBrk="1" hangingPunct="1">
              <a:buFont typeface="Arial" panose="020B0604020202020204" pitchFamily="34" charset="0"/>
              <a:buChar char="•"/>
              <a:defRPr/>
            </a:pPr>
            <a:r>
              <a:rPr lang="el-GR" altLang="en-US" sz="2200" dirty="0" smtClean="0">
                <a:solidFill>
                  <a:schemeClr val="bg2">
                    <a:lumMod val="10000"/>
                  </a:schemeClr>
                </a:solidFill>
                <a:latin typeface="Century Gothic" panose="020B0502020202020204" pitchFamily="34" charset="0"/>
              </a:rPr>
              <a:t>Χρησιμοποιώντας τους πίνακες από τις διαφάνειες 7,8 και 9 φτιάξτε μία αφίσα που λαμβάνει υπόψη όλους τους 3 παράγοντες που σχετίζονται με το έργο σας.</a:t>
            </a:r>
            <a:endParaRPr lang="en-US" altLang="en-US" sz="2200" dirty="0">
              <a:solidFill>
                <a:schemeClr val="bg2">
                  <a:lumMod val="10000"/>
                </a:schemeClr>
              </a:solidFill>
              <a:latin typeface="Century Gothic" panose="020B0502020202020204" pitchFamily="34" charset="0"/>
            </a:endParaRPr>
          </a:p>
        </p:txBody>
      </p:sp>
    </p:spTree>
    <p:extLst>
      <p:ext uri="{BB962C8B-B14F-4D97-AF65-F5344CB8AC3E}">
        <p14:creationId xmlns:p14="http://schemas.microsoft.com/office/powerpoint/2010/main" val="3401062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a:extLst>
              <a:ext uri="{FF2B5EF4-FFF2-40B4-BE49-F238E27FC236}">
                <a16:creationId xmlns:a16="http://schemas.microsoft.com/office/drawing/2014/main" xmlns="" id="{8ED0520C-F6EA-403C-B1A8-6F91388667D4}"/>
              </a:ext>
            </a:extLst>
          </p:cNvPr>
          <p:cNvSpPr txBox="1">
            <a:spLocks noChangeArrowheads="1"/>
          </p:cNvSpPr>
          <p:nvPr/>
        </p:nvSpPr>
        <p:spPr bwMode="auto">
          <a:xfrm>
            <a:off x="428625" y="182876"/>
            <a:ext cx="4629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l-GR" altLang="en-US" sz="2000" b="1" dirty="0" smtClean="0">
                <a:solidFill>
                  <a:schemeClr val="bg2">
                    <a:lumMod val="10000"/>
                  </a:schemeClr>
                </a:solidFill>
                <a:latin typeface="Century Gothic" panose="020B0502020202020204" pitchFamily="34" charset="0"/>
              </a:rPr>
              <a:t>Συζήτηση</a:t>
            </a:r>
            <a:r>
              <a:rPr lang="en-GB" altLang="en-US" sz="2000" b="1" dirty="0" smtClean="0">
                <a:solidFill>
                  <a:schemeClr val="bg2">
                    <a:lumMod val="10000"/>
                  </a:schemeClr>
                </a:solidFill>
                <a:latin typeface="Century Gothic" panose="020B0502020202020204" pitchFamily="34" charset="0"/>
              </a:rPr>
              <a:t>: </a:t>
            </a:r>
            <a:r>
              <a:rPr lang="el-GR" altLang="en-US" sz="2000" b="1" dirty="0" smtClean="0">
                <a:solidFill>
                  <a:schemeClr val="bg2">
                    <a:lumMod val="10000"/>
                  </a:schemeClr>
                </a:solidFill>
                <a:latin typeface="Century Gothic" panose="020B0502020202020204" pitchFamily="34" charset="0"/>
              </a:rPr>
              <a:t>αφίσες</a:t>
            </a:r>
            <a:endParaRPr lang="en-US" altLang="en-US" sz="2000" dirty="0">
              <a:solidFill>
                <a:schemeClr val="bg2">
                  <a:lumMod val="10000"/>
                </a:schemeClr>
              </a:solidFill>
              <a:latin typeface="Century Gothic" panose="020B0502020202020204" pitchFamily="34" charset="0"/>
            </a:endParaRPr>
          </a:p>
        </p:txBody>
      </p:sp>
      <p:cxnSp>
        <p:nvCxnSpPr>
          <p:cNvPr id="4" name="Straight Connector 3">
            <a:extLst>
              <a:ext uri="{FF2B5EF4-FFF2-40B4-BE49-F238E27FC236}">
                <a16:creationId xmlns:a16="http://schemas.microsoft.com/office/drawing/2014/main" xmlns="" id="{BC533687-DD87-4561-B10A-6C657D772E5D}"/>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xmlns="" id="{D56F3658-FCC0-4237-8539-93098EFCF04C}"/>
              </a:ext>
            </a:extLst>
          </p:cNvPr>
          <p:cNvSpPr/>
          <p:nvPr/>
        </p:nvSpPr>
        <p:spPr>
          <a:xfrm>
            <a:off x="0" y="0"/>
            <a:ext cx="341313"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7" name="TextBox 3">
            <a:extLst>
              <a:ext uri="{FF2B5EF4-FFF2-40B4-BE49-F238E27FC236}">
                <a16:creationId xmlns:a16="http://schemas.microsoft.com/office/drawing/2014/main" xmlns="" id="{59140110-439F-447F-B6F3-8B9AE493F0D8}"/>
              </a:ext>
            </a:extLst>
          </p:cNvPr>
          <p:cNvSpPr txBox="1">
            <a:spLocks noChangeArrowheads="1"/>
          </p:cNvSpPr>
          <p:nvPr/>
        </p:nvSpPr>
        <p:spPr bwMode="auto">
          <a:xfrm>
            <a:off x="-55563" y="217488"/>
            <a:ext cx="4968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dirty="0">
                <a:latin typeface="Century Gothic" panose="020B0502020202020204" pitchFamily="34" charset="0"/>
              </a:rPr>
              <a:t>A5</a:t>
            </a:r>
            <a:endParaRPr lang="en-US" altLang="en-US" sz="1400" dirty="0">
              <a:latin typeface="Century Gothic" panose="020B0502020202020204" pitchFamily="34" charset="0"/>
            </a:endParaRPr>
          </a:p>
        </p:txBody>
      </p:sp>
      <p:grpSp>
        <p:nvGrpSpPr>
          <p:cNvPr id="13318" name="Group 8">
            <a:extLst>
              <a:ext uri="{FF2B5EF4-FFF2-40B4-BE49-F238E27FC236}">
                <a16:creationId xmlns:a16="http://schemas.microsoft.com/office/drawing/2014/main" xmlns="" id="{E4C1DEE6-0F2A-467A-A338-A8FF26A36CB6}"/>
              </a:ext>
            </a:extLst>
          </p:cNvPr>
          <p:cNvGrpSpPr>
            <a:grpSpLocks/>
          </p:cNvGrpSpPr>
          <p:nvPr/>
        </p:nvGrpSpPr>
        <p:grpSpPr bwMode="auto">
          <a:xfrm>
            <a:off x="5883275" y="-3175"/>
            <a:ext cx="3260725" cy="731838"/>
            <a:chOff x="6660575" y="-3177"/>
            <a:chExt cx="2483425" cy="560390"/>
          </a:xfrm>
        </p:grpSpPr>
        <p:pic>
          <p:nvPicPr>
            <p:cNvPr id="13321" name="Εικόνα 10">
              <a:extLst>
                <a:ext uri="{FF2B5EF4-FFF2-40B4-BE49-F238E27FC236}">
                  <a16:creationId xmlns:a16="http://schemas.microsoft.com/office/drawing/2014/main" xmlns="" id="{B5F89525-9B5F-4A79-A205-1DBC373889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Εικόνα 12">
              <a:extLst>
                <a:ext uri="{FF2B5EF4-FFF2-40B4-BE49-F238E27FC236}">
                  <a16:creationId xmlns:a16="http://schemas.microsoft.com/office/drawing/2014/main" xmlns="" id="{1AA01226-6234-4394-8581-223CB7E4DA08}"/>
                </a:ext>
              </a:extLst>
            </p:cNvPr>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Εικόνα 13">
              <a:extLst>
                <a:ext uri="{FF2B5EF4-FFF2-40B4-BE49-F238E27FC236}">
                  <a16:creationId xmlns:a16="http://schemas.microsoft.com/office/drawing/2014/main" xmlns="" id="{A73C722E-D5C4-449D-8A18-CA6E37F37543}"/>
                </a:ext>
              </a:extLst>
            </p:cNvPr>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Εικόνα 13">
              <a:extLst>
                <a:ext uri="{FF2B5EF4-FFF2-40B4-BE49-F238E27FC236}">
                  <a16:creationId xmlns:a16="http://schemas.microsoft.com/office/drawing/2014/main" xmlns="" id="{6968B125-D865-4175-A245-A32738F8E169}"/>
                </a:ext>
              </a:extLst>
            </p:cNvPr>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xmlns="" id="{08DE4712-0202-4368-97D4-4ABEF0E7B38A}"/>
                </a:ext>
              </a:extLst>
            </p:cNvPr>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11C6F2DB-3BA8-4E53-8D7D-EC7F300CAA9A}"/>
                </a:ext>
              </a:extLst>
            </p:cNvPr>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xmlns="" id="{38554DFA-D0F0-4CD0-B4CF-56C009DD1149}"/>
              </a:ext>
            </a:extLst>
          </p:cNvPr>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6" name="TextBox 3">
            <a:extLst>
              <a:ext uri="{FF2B5EF4-FFF2-40B4-BE49-F238E27FC236}">
                <a16:creationId xmlns:a16="http://schemas.microsoft.com/office/drawing/2014/main" xmlns="" id="{20FD6818-C7BC-4831-ACCA-CA792DAAA89C}"/>
              </a:ext>
            </a:extLst>
          </p:cNvPr>
          <p:cNvSpPr txBox="1">
            <a:spLocks noChangeArrowheads="1"/>
          </p:cNvSpPr>
          <p:nvPr/>
        </p:nvSpPr>
        <p:spPr bwMode="auto">
          <a:xfrm>
            <a:off x="1123087" y="2146557"/>
            <a:ext cx="742273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2400" dirty="0" smtClean="0">
                <a:solidFill>
                  <a:schemeClr val="bg2">
                    <a:lumMod val="10000"/>
                  </a:schemeClr>
                </a:solidFill>
                <a:latin typeface="Century Gothic" panose="020B0502020202020204" pitchFamily="34" charset="0"/>
              </a:rPr>
              <a:t>Κοιτάξτε τις άλλες αφίσες και προσθέστε σχόλια και γνώμες σε αυτοκόλλητα σημειώσεων </a:t>
            </a:r>
            <a:r>
              <a:rPr lang="en-US" altLang="en-US" sz="2400" dirty="0" smtClean="0">
                <a:solidFill>
                  <a:schemeClr val="bg2">
                    <a:lumMod val="10000"/>
                  </a:schemeClr>
                </a:solidFill>
                <a:latin typeface="Century Gothic" panose="020B0502020202020204" pitchFamily="34" charset="0"/>
              </a:rPr>
              <a:t>post-it</a:t>
            </a:r>
            <a:endParaRPr lang="el-GR" altLang="en-US" sz="2400" dirty="0" smtClean="0">
              <a:solidFill>
                <a:schemeClr val="bg2">
                  <a:lumMod val="10000"/>
                </a:schemeClr>
              </a:solidFill>
              <a:latin typeface="Century Gothic" panose="020B0502020202020204" pitchFamily="34" charset="0"/>
            </a:endParaRPr>
          </a:p>
          <a:p>
            <a:pPr eaLnBrk="1" hangingPunct="1">
              <a:defRPr/>
            </a:pPr>
            <a:endParaRPr lang="en-US" altLang="en-US" sz="2400" dirty="0">
              <a:solidFill>
                <a:schemeClr val="bg2">
                  <a:lumMod val="10000"/>
                </a:schemeClr>
              </a:solidFill>
              <a:latin typeface="Century Gothic" panose="020B0502020202020204" pitchFamily="34" charset="0"/>
            </a:endParaRPr>
          </a:p>
          <a:p>
            <a:pPr eaLnBrk="1" hangingPunct="1">
              <a:defRPr/>
            </a:pPr>
            <a:r>
              <a:rPr lang="el-GR" altLang="en-US" sz="2400" dirty="0" smtClean="0">
                <a:solidFill>
                  <a:schemeClr val="bg2">
                    <a:lumMod val="10000"/>
                  </a:schemeClr>
                </a:solidFill>
                <a:latin typeface="Century Gothic" panose="020B0502020202020204" pitchFamily="34" charset="0"/>
              </a:rPr>
              <a:t>Χρειάζεται να κρατήσετε τις αφίσες για το επόμενο εργαστήριο</a:t>
            </a:r>
            <a:endParaRPr lang="en-US" altLang="en-US" sz="2400" dirty="0">
              <a:solidFill>
                <a:schemeClr val="bg2">
                  <a:lumMod val="10000"/>
                </a:schemeClr>
              </a:solidFill>
              <a:latin typeface="Century Gothic" panose="020B0502020202020204" pitchFamily="34" charset="0"/>
            </a:endParaRPr>
          </a:p>
        </p:txBody>
      </p:sp>
    </p:spTree>
    <p:extLst>
      <p:ext uri="{BB962C8B-B14F-4D97-AF65-F5344CB8AC3E}">
        <p14:creationId xmlns:p14="http://schemas.microsoft.com/office/powerpoint/2010/main" val="3540654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xmlns="" id="{BC533687-DD87-4561-B10A-6C657D772E5D}"/>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xmlns="" id="{D56F3658-FCC0-4237-8539-93098EFCF04C}"/>
              </a:ext>
            </a:extLst>
          </p:cNvPr>
          <p:cNvSpPr/>
          <p:nvPr/>
        </p:nvSpPr>
        <p:spPr>
          <a:xfrm>
            <a:off x="0" y="0"/>
            <a:ext cx="341313"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7" name="TextBox 3">
            <a:extLst>
              <a:ext uri="{FF2B5EF4-FFF2-40B4-BE49-F238E27FC236}">
                <a16:creationId xmlns:a16="http://schemas.microsoft.com/office/drawing/2014/main" xmlns="" id="{59140110-439F-447F-B6F3-8B9AE493F0D8}"/>
              </a:ext>
            </a:extLst>
          </p:cNvPr>
          <p:cNvSpPr txBox="1">
            <a:spLocks noChangeArrowheads="1"/>
          </p:cNvSpPr>
          <p:nvPr/>
        </p:nvSpPr>
        <p:spPr bwMode="auto">
          <a:xfrm>
            <a:off x="-55563" y="217488"/>
            <a:ext cx="4968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dirty="0">
                <a:latin typeface="Century Gothic" panose="020B0502020202020204" pitchFamily="34" charset="0"/>
              </a:rPr>
              <a:t>A6</a:t>
            </a:r>
            <a:endParaRPr lang="en-US" altLang="en-US" sz="1400" dirty="0">
              <a:latin typeface="Century Gothic" panose="020B0502020202020204" pitchFamily="34" charset="0"/>
            </a:endParaRPr>
          </a:p>
        </p:txBody>
      </p:sp>
      <p:grpSp>
        <p:nvGrpSpPr>
          <p:cNvPr id="13318" name="Group 8">
            <a:extLst>
              <a:ext uri="{FF2B5EF4-FFF2-40B4-BE49-F238E27FC236}">
                <a16:creationId xmlns:a16="http://schemas.microsoft.com/office/drawing/2014/main" xmlns="" id="{E4C1DEE6-0F2A-467A-A338-A8FF26A36CB6}"/>
              </a:ext>
            </a:extLst>
          </p:cNvPr>
          <p:cNvGrpSpPr>
            <a:grpSpLocks/>
          </p:cNvGrpSpPr>
          <p:nvPr/>
        </p:nvGrpSpPr>
        <p:grpSpPr bwMode="auto">
          <a:xfrm>
            <a:off x="5883275" y="-3175"/>
            <a:ext cx="3260725" cy="731838"/>
            <a:chOff x="6660575" y="-3177"/>
            <a:chExt cx="2483425" cy="560390"/>
          </a:xfrm>
        </p:grpSpPr>
        <p:pic>
          <p:nvPicPr>
            <p:cNvPr id="13321" name="Εικόνα 10">
              <a:extLst>
                <a:ext uri="{FF2B5EF4-FFF2-40B4-BE49-F238E27FC236}">
                  <a16:creationId xmlns:a16="http://schemas.microsoft.com/office/drawing/2014/main" xmlns="" id="{B5F89525-9B5F-4A79-A205-1DBC373889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Εικόνα 12">
              <a:extLst>
                <a:ext uri="{FF2B5EF4-FFF2-40B4-BE49-F238E27FC236}">
                  <a16:creationId xmlns:a16="http://schemas.microsoft.com/office/drawing/2014/main" xmlns="" id="{1AA01226-6234-4394-8581-223CB7E4DA08}"/>
                </a:ext>
              </a:extLst>
            </p:cNvPr>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Εικόνα 13">
              <a:extLst>
                <a:ext uri="{FF2B5EF4-FFF2-40B4-BE49-F238E27FC236}">
                  <a16:creationId xmlns:a16="http://schemas.microsoft.com/office/drawing/2014/main" xmlns="" id="{A73C722E-D5C4-449D-8A18-CA6E37F37543}"/>
                </a:ext>
              </a:extLst>
            </p:cNvPr>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Εικόνα 13">
              <a:extLst>
                <a:ext uri="{FF2B5EF4-FFF2-40B4-BE49-F238E27FC236}">
                  <a16:creationId xmlns:a16="http://schemas.microsoft.com/office/drawing/2014/main" xmlns="" id="{6968B125-D865-4175-A245-A32738F8E169}"/>
                </a:ext>
              </a:extLst>
            </p:cNvPr>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xmlns="" id="{08DE4712-0202-4368-97D4-4ABEF0E7B38A}"/>
                </a:ext>
              </a:extLst>
            </p:cNvPr>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11C6F2DB-3BA8-4E53-8D7D-EC7F300CAA9A}"/>
                </a:ext>
              </a:extLst>
            </p:cNvPr>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xmlns="" id="{38554DFA-D0F0-4CD0-B4CF-56C009DD1149}"/>
              </a:ext>
            </a:extLst>
          </p:cNvPr>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6" name="TextBox 3">
            <a:extLst>
              <a:ext uri="{FF2B5EF4-FFF2-40B4-BE49-F238E27FC236}">
                <a16:creationId xmlns:a16="http://schemas.microsoft.com/office/drawing/2014/main" xmlns="" id="{20FD6818-C7BC-4831-ACCA-CA792DAAA89C}"/>
              </a:ext>
            </a:extLst>
          </p:cNvPr>
          <p:cNvSpPr txBox="1">
            <a:spLocks noChangeArrowheads="1"/>
          </p:cNvSpPr>
          <p:nvPr/>
        </p:nvSpPr>
        <p:spPr bwMode="auto">
          <a:xfrm>
            <a:off x="956714" y="2967335"/>
            <a:ext cx="742273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4000" dirty="0" smtClean="0">
                <a:solidFill>
                  <a:schemeClr val="bg2">
                    <a:lumMod val="10000"/>
                  </a:schemeClr>
                </a:solidFill>
                <a:latin typeface="Century Gothic" panose="020B0502020202020204" pitchFamily="34" charset="0"/>
              </a:rPr>
              <a:t>Ερωτήσεις</a:t>
            </a:r>
            <a:endParaRPr lang="en-US" altLang="en-US" sz="4000" dirty="0">
              <a:solidFill>
                <a:schemeClr val="bg2">
                  <a:lumMod val="10000"/>
                </a:schemeClr>
              </a:solidFill>
              <a:latin typeface="Century Gothic" panose="020B0502020202020204" pitchFamily="34" charset="0"/>
            </a:endParaRPr>
          </a:p>
        </p:txBody>
      </p:sp>
    </p:spTree>
    <p:extLst>
      <p:ext uri="{BB962C8B-B14F-4D97-AF65-F5344CB8AC3E}">
        <p14:creationId xmlns:p14="http://schemas.microsoft.com/office/powerpoint/2010/main" val="3097931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6"/>
          <p:cNvGrpSpPr>
            <a:grpSpLocks/>
          </p:cNvGrpSpPr>
          <p:nvPr/>
        </p:nvGrpSpPr>
        <p:grpSpPr bwMode="auto">
          <a:xfrm>
            <a:off x="452438" y="3733800"/>
            <a:ext cx="2400300" cy="3046413"/>
            <a:chOff x="1873247" y="2923381"/>
            <a:chExt cx="2400302" cy="3046988"/>
          </a:xfrm>
        </p:grpSpPr>
        <p:pic>
          <p:nvPicPr>
            <p:cNvPr id="7184" name="Picture 4" descr="CulturalHeritage_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7548" y="3247457"/>
              <a:ext cx="2178844" cy="1402598"/>
            </a:xfrm>
            <a:prstGeom prst="rect">
              <a:avLst/>
            </a:prstGeom>
            <a:solidFill>
              <a:schemeClr val="bg1"/>
            </a:solidFill>
            <a:ln w="19050">
              <a:solidFill>
                <a:schemeClr val="tx1"/>
              </a:solidFill>
              <a:miter lim="800000"/>
              <a:headEnd/>
              <a:tailEnd/>
            </a:ln>
          </p:spPr>
        </p:pic>
        <p:sp>
          <p:nvSpPr>
            <p:cNvPr id="7176" name="Rectangle 4"/>
            <p:cNvSpPr>
              <a:spLocks noChangeArrowheads="1"/>
            </p:cNvSpPr>
            <p:nvPr/>
          </p:nvSpPr>
          <p:spPr bwMode="auto">
            <a:xfrm>
              <a:off x="1873247" y="2923381"/>
              <a:ext cx="240030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0" algn="l"/>
                  <a:tab pos="457200" algn="l"/>
                  <a:tab pos="554038" algn="l"/>
                  <a:tab pos="914400" algn="l"/>
                </a:tabLst>
                <a:defRPr>
                  <a:solidFill>
                    <a:schemeClr val="tx1"/>
                  </a:solidFill>
                  <a:latin typeface="Arial" panose="020B0604020202020204" pitchFamily="34" charset="0"/>
                </a:defRPr>
              </a:lvl1pPr>
              <a:lvl2pPr marL="742950" indent="-285750">
                <a:tabLst>
                  <a:tab pos="0" algn="l"/>
                  <a:tab pos="457200" algn="l"/>
                  <a:tab pos="554038" algn="l"/>
                  <a:tab pos="914400" algn="l"/>
                </a:tabLst>
                <a:defRPr>
                  <a:solidFill>
                    <a:schemeClr val="tx1"/>
                  </a:solidFill>
                  <a:latin typeface="Arial" panose="020B0604020202020204" pitchFamily="34" charset="0"/>
                </a:defRPr>
              </a:lvl2pPr>
              <a:lvl3pPr marL="1143000" indent="-228600">
                <a:tabLst>
                  <a:tab pos="0" algn="l"/>
                  <a:tab pos="457200" algn="l"/>
                  <a:tab pos="554038" algn="l"/>
                  <a:tab pos="914400" algn="l"/>
                </a:tabLst>
                <a:defRPr>
                  <a:solidFill>
                    <a:schemeClr val="tx1"/>
                  </a:solidFill>
                  <a:latin typeface="Arial" panose="020B0604020202020204" pitchFamily="34" charset="0"/>
                </a:defRPr>
              </a:lvl3pPr>
              <a:lvl4pPr marL="1600200" indent="-228600">
                <a:tabLst>
                  <a:tab pos="0" algn="l"/>
                  <a:tab pos="457200" algn="l"/>
                  <a:tab pos="554038" algn="l"/>
                  <a:tab pos="914400" algn="l"/>
                </a:tabLst>
                <a:defRPr>
                  <a:solidFill>
                    <a:schemeClr val="tx1"/>
                  </a:solidFill>
                  <a:latin typeface="Arial" panose="020B0604020202020204" pitchFamily="34" charset="0"/>
                </a:defRPr>
              </a:lvl4pPr>
              <a:lvl5pPr marL="2057400" indent="-228600">
                <a:tabLst>
                  <a:tab pos="0" algn="l"/>
                  <a:tab pos="457200" algn="l"/>
                  <a:tab pos="554038" algn="l"/>
                  <a:tab pos="914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9pPr>
            </a:lstStyle>
            <a:p>
              <a:pPr algn="just">
                <a:lnSpc>
                  <a:spcPct val="150000"/>
                </a:lnSpc>
                <a:defRPr/>
              </a:pPr>
              <a:r>
                <a:rPr lang="en-US" altLang="en-US" sz="800" dirty="0" smtClean="0">
                  <a:solidFill>
                    <a:schemeClr val="bg2">
                      <a:lumMod val="10000"/>
                    </a:schemeClr>
                  </a:solidFill>
                  <a:latin typeface="Century Gothic" panose="020B0502020202020204" pitchFamily="34" charset="0"/>
                  <a:ea typeface="MS Mincho"/>
                  <a:cs typeface="Times New Roman" panose="02020603050405020304" pitchFamily="18" charset="0"/>
                </a:rPr>
                <a:t>This presentation is part of the </a:t>
              </a:r>
              <a:r>
                <a:rPr lang="el-GR" altLang="en-US" sz="800" dirty="0" err="1" smtClean="0">
                  <a:solidFill>
                    <a:schemeClr val="bg2">
                      <a:lumMod val="10000"/>
                    </a:schemeClr>
                  </a:solidFill>
                  <a:latin typeface="Century Gothic" panose="020B0502020202020204" pitchFamily="34" charset="0"/>
                  <a:ea typeface="MS Mincho"/>
                  <a:cs typeface="Times New Roman" panose="02020603050405020304" pitchFamily="18" charset="0"/>
                </a:rPr>
                <a:t>InHeriT</a:t>
              </a:r>
              <a:r>
                <a:rPr lang="en-US" altLang="en-US" sz="800" dirty="0" smtClean="0">
                  <a:solidFill>
                    <a:schemeClr val="bg2">
                      <a:lumMod val="10000"/>
                    </a:schemeClr>
                  </a:solidFill>
                  <a:latin typeface="Century Gothic" panose="020B0502020202020204" pitchFamily="34" charset="0"/>
                  <a:ea typeface="MS Mincho"/>
                  <a:cs typeface="Times New Roman" panose="02020603050405020304" pitchFamily="18" charset="0"/>
                </a:rPr>
                <a:t> project:</a:t>
              </a:r>
            </a:p>
            <a:p>
              <a:pPr algn="just">
                <a:lnSpc>
                  <a:spcPct val="150000"/>
                </a:lnSpc>
                <a:defRPr/>
              </a:pPr>
              <a:r>
                <a:rPr lang="en-US" altLang="en-US" sz="800" dirty="0" smtClean="0">
                  <a:solidFill>
                    <a:schemeClr val="bg2">
                      <a:lumMod val="10000"/>
                    </a:schemeClr>
                  </a:solidFill>
                  <a:latin typeface="Century Gothic" panose="020B0502020202020204" pitchFamily="34" charset="0"/>
                  <a:ea typeface="MS Mincho"/>
                  <a:cs typeface="Times New Roman" panose="02020603050405020304" pitchFamily="18" charset="0"/>
                </a:rPr>
                <a:t> </a:t>
              </a:r>
              <a:endParaRPr lang="en-US" altLang="en-US" sz="2000" dirty="0" smtClean="0">
                <a:solidFill>
                  <a:schemeClr val="bg2">
                    <a:lumMod val="10000"/>
                  </a:schemeClr>
                </a:solidFill>
                <a:latin typeface="Century Gothic" panose="020B050202020202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defRPr/>
              </a:pPr>
              <a:r>
                <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rPr>
                <a:t>This project has been funded with support from the European Commission. This publication reflects the views only of the authors, and the Commission cannot be held responsible for any use, which may </a:t>
              </a:r>
            </a:p>
            <a:p>
              <a:pPr algn="just">
                <a:defRPr/>
              </a:pPr>
              <a:r>
                <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rPr>
                <a:t>     be made of the information contained therein. </a:t>
              </a:r>
              <a:endParaRPr lang="en-US" altLang="en-US" sz="2000" dirty="0" smtClean="0">
                <a:solidFill>
                  <a:schemeClr val="bg2">
                    <a:lumMod val="10000"/>
                  </a:schemeClr>
                </a:solidFill>
                <a:latin typeface="Century Gothic" panose="020B0502020202020204" pitchFamily="34" charset="0"/>
                <a:ea typeface="MS Mincho"/>
                <a:cs typeface="Times New Roman" panose="02020603050405020304" pitchFamily="18" charset="0"/>
              </a:endParaRPr>
            </a:p>
            <a:p>
              <a:pPr algn="just">
                <a:defRPr/>
              </a:pPr>
              <a:r>
                <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rPr>
                <a:t> </a:t>
              </a:r>
              <a:endParaRPr lang="en-US" altLang="en-US" sz="2000" dirty="0" smtClean="0">
                <a:solidFill>
                  <a:schemeClr val="bg2">
                    <a:lumMod val="10000"/>
                  </a:schemeClr>
                </a:solidFill>
                <a:latin typeface="Century Gothic" panose="020B0502020202020204" pitchFamily="34" charset="0"/>
                <a:ea typeface="MS Mincho"/>
                <a:cs typeface="Times New Roman" panose="02020603050405020304" pitchFamily="18" charset="0"/>
              </a:endParaRPr>
            </a:p>
            <a:p>
              <a:pPr algn="ctr">
                <a:defRPr/>
              </a:pPr>
              <a:r>
                <a:rPr lang="en-US" altLang="en-US" sz="800" dirty="0" smtClean="0">
                  <a:solidFill>
                    <a:schemeClr val="bg2">
                      <a:lumMod val="10000"/>
                    </a:schemeClr>
                  </a:solidFill>
                  <a:latin typeface="Calibri" panose="020F0502020204030204" pitchFamily="34" charset="0"/>
                  <a:ea typeface="MS Mincho"/>
                  <a:cs typeface="PF Square Sans Pro Medium"/>
                </a:rPr>
                <a:t>ERASMUS+ </a:t>
              </a:r>
            </a:p>
            <a:p>
              <a:pPr algn="ctr">
                <a:defRPr/>
              </a:pPr>
              <a:r>
                <a:rPr lang="en-US" altLang="en-US" sz="800" dirty="0" smtClean="0">
                  <a:solidFill>
                    <a:schemeClr val="bg2">
                      <a:lumMod val="10000"/>
                    </a:schemeClr>
                  </a:solidFill>
                  <a:latin typeface="Calibri" panose="020F0502020204030204" pitchFamily="34" charset="0"/>
                  <a:ea typeface="MS Mincho"/>
                  <a:cs typeface="PF Square Sans Pro Medium"/>
                </a:rPr>
                <a:t>KA2  STRATEGIC  PARTNERSHIP  ADULT  EDUCATION </a:t>
              </a:r>
              <a:endParaRPr lang="en-US" altLang="en-US" sz="2000" dirty="0" smtClean="0">
                <a:solidFill>
                  <a:schemeClr val="bg2">
                    <a:lumMod val="10000"/>
                  </a:schemeClr>
                </a:solidFill>
                <a:latin typeface="Century Gothic" panose="020B0502020202020204" pitchFamily="34" charset="0"/>
                <a:ea typeface="MS Mincho"/>
                <a:cs typeface="Times New Roman" panose="02020603050405020304" pitchFamily="18" charset="0"/>
              </a:endParaRPr>
            </a:p>
            <a:p>
              <a:pPr algn="ctr">
                <a:defRPr/>
              </a:pPr>
              <a:r>
                <a:rPr lang="en-US" altLang="en-US" sz="800" dirty="0" smtClean="0">
                  <a:solidFill>
                    <a:schemeClr val="bg2">
                      <a:lumMod val="10000"/>
                    </a:schemeClr>
                  </a:solidFill>
                  <a:latin typeface="Calibri" panose="020F0502020204030204" pitchFamily="34" charset="0"/>
                  <a:ea typeface="MS Mincho"/>
                  <a:cs typeface="PF Square Sans Pro Medium"/>
                </a:rPr>
                <a:t>PROJECT NO. 2015-1-EL01-KA204-014085</a:t>
              </a:r>
              <a:endParaRPr lang="en-US" altLang="en-US" sz="2000" dirty="0" smtClean="0">
                <a:solidFill>
                  <a:schemeClr val="bg2">
                    <a:lumMod val="10000"/>
                  </a:schemeClr>
                </a:solidFill>
                <a:latin typeface="Century Gothic" panose="020B0502020202020204" pitchFamily="34" charset="0"/>
                <a:ea typeface="MS Mincho"/>
                <a:cs typeface="Times New Roman" panose="02020603050405020304" pitchFamily="18" charset="0"/>
              </a:endParaRPr>
            </a:p>
          </p:txBody>
        </p:sp>
      </p:grpSp>
      <p:pic>
        <p:nvPicPr>
          <p:cNvPr id="9" name="Picture 2" descr="Έμβλημα Πολυτεχνείου Κρήτης"/>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7011" y="2120573"/>
            <a:ext cx="1310824" cy="6445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www.cancer-id.eu/uploads/RTEmagicC_Logo_01.jpg"/>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7011" y="233665"/>
            <a:ext cx="1475534" cy="57054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http://www.cds.co.uk/wp-content/uploads/2013/04/MU-LOGO-sm.jpg"/>
          <p:cNvPicPr>
            <a:picLocks noChangeAspect="1" noChangeArrowheads="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93908" y="1008769"/>
            <a:ext cx="1094112" cy="39075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http://interedlamias.gr/attachments/Image/neapolis-university-paphos.jpg?template=generic"/>
          <p:cNvPicPr>
            <a:picLocks noChangeAspect="1" noChangeArrowheads="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55087" y="971608"/>
            <a:ext cx="1005117" cy="42872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https://encrypted-tbn0.gstatic.com/images?q=tbn:ANd9GcTr9Da87NUL0cYkRbBAVghpa5H9BTe1Na13cuQo8zfDb1IjvccRJw"/>
          <p:cNvPicPr>
            <a:picLocks noChangeAspect="1" noChangeArrowheads="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62109" y="222345"/>
            <a:ext cx="593628" cy="57242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http://www.repubblicadeglistagisti.it/static/uploads/articoli/ottobre_2011/fondazione_flaminia_jpg_versions/small_fondazione_flaminia.jpg"/>
          <p:cNvPicPr>
            <a:picLocks noChangeAspect="1" noChangeArrowheads="1"/>
          </p:cNvPicPr>
          <p:nvPr/>
        </p:nvPicPr>
        <p:blipFill>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58899" y="2168277"/>
            <a:ext cx="596838" cy="596838"/>
          </a:xfrm>
          <a:prstGeom prst="rect">
            <a:avLst/>
          </a:prstGeom>
          <a:noFill/>
          <a:extLst>
            <a:ext uri="{909E8E84-426E-40DD-AFC4-6F175D3DCCD1}">
              <a14:hiddenFill xmlns:a14="http://schemas.microsoft.com/office/drawing/2010/main">
                <a:solidFill>
                  <a:srgbClr val="FFFFFF"/>
                </a:solidFill>
              </a14:hiddenFill>
            </a:ext>
          </a:extLst>
        </p:spPr>
      </p:pic>
      <p:pic>
        <p:nvPicPr>
          <p:cNvPr id="16" name="Εικόνα 5"/>
          <p:cNvPicPr>
            <a:picLocks noChangeAspect="1"/>
          </p:cNvPicPr>
          <p:nvPr/>
        </p:nvPicPr>
        <p:blipFill>
          <a:blip r:embed="rId10">
            <a:duotone>
              <a:schemeClr val="accent1">
                <a:shade val="45000"/>
                <a:satMod val="135000"/>
              </a:schemeClr>
              <a:prstClr val="white"/>
            </a:duotone>
          </a:blip>
          <a:stretch>
            <a:fillRect/>
          </a:stretch>
        </p:blipFill>
        <p:spPr>
          <a:xfrm>
            <a:off x="567011" y="1597457"/>
            <a:ext cx="2178842" cy="381297"/>
          </a:xfrm>
          <a:prstGeom prst="rect">
            <a:avLst/>
          </a:prstGeom>
        </p:spPr>
      </p:pic>
      <p:cxnSp>
        <p:nvCxnSpPr>
          <p:cNvPr id="17" name="Straight Connector 16"/>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52750" y="0"/>
            <a:ext cx="1588"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21" name="TextBox 1"/>
          <p:cNvSpPr txBox="1">
            <a:spLocks noChangeArrowheads="1"/>
          </p:cNvSpPr>
          <p:nvPr/>
        </p:nvSpPr>
        <p:spPr bwMode="auto">
          <a:xfrm>
            <a:off x="3821113" y="527050"/>
            <a:ext cx="3670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200" b="1" dirty="0" smtClean="0">
                <a:solidFill>
                  <a:schemeClr val="tx1">
                    <a:lumMod val="65000"/>
                  </a:schemeClr>
                </a:solidFill>
                <a:latin typeface="Century Gothic" panose="020B0502020202020204" pitchFamily="34" charset="0"/>
              </a:rPr>
              <a:t>Πολιτιστική Κληρονομιά και Βιώσιμη Ανάπτυξη</a:t>
            </a:r>
            <a:endParaRPr lang="en-US" altLang="en-US" sz="1200" b="1" dirty="0" smtClean="0">
              <a:solidFill>
                <a:schemeClr val="tx1">
                  <a:lumMod val="65000"/>
                </a:schemeClr>
              </a:solidFill>
              <a:latin typeface="Century Gothic" panose="020B0502020202020204" pitchFamily="34" charset="0"/>
            </a:endParaRPr>
          </a:p>
          <a:p>
            <a:pPr eaLnBrk="1" hangingPunct="1">
              <a:defRPr/>
            </a:pPr>
            <a:r>
              <a:rPr lang="el-GR" altLang="en-US" sz="1200" b="1" dirty="0" smtClean="0">
                <a:solidFill>
                  <a:schemeClr val="tx1">
                    <a:lumMod val="65000"/>
                  </a:schemeClr>
                </a:solidFill>
                <a:latin typeface="Century Gothic" panose="020B0502020202020204" pitchFamily="34" charset="0"/>
              </a:rPr>
              <a:t>Εγχειρίδιο Εκπαιδευτή</a:t>
            </a:r>
            <a:endParaRPr lang="en-US" altLang="en-US" sz="1200" b="1" dirty="0">
              <a:solidFill>
                <a:schemeClr val="tx1">
                  <a:lumMod val="65000"/>
                </a:schemeClr>
              </a:solidFill>
              <a:latin typeface="Century Gothic" panose="020B0502020202020204" pitchFamily="34" charset="0"/>
            </a:endParaRPr>
          </a:p>
        </p:txBody>
      </p:sp>
      <p:sp>
        <p:nvSpPr>
          <p:cNvPr id="24" name="TextBox 16"/>
          <p:cNvSpPr txBox="1">
            <a:spLocks noChangeArrowheads="1"/>
          </p:cNvSpPr>
          <p:nvPr/>
        </p:nvSpPr>
        <p:spPr bwMode="auto">
          <a:xfrm>
            <a:off x="3821113" y="5184775"/>
            <a:ext cx="44799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000" dirty="0" smtClean="0">
                <a:solidFill>
                  <a:schemeClr val="bg2">
                    <a:lumMod val="10000"/>
                  </a:schemeClr>
                </a:solidFill>
                <a:latin typeface="Century Gothic" panose="020B0502020202020204" pitchFamily="34" charset="0"/>
              </a:rPr>
              <a:t>Μετάφραση</a:t>
            </a:r>
            <a:r>
              <a:rPr lang="en-US" altLang="en-US" sz="1000" dirty="0" smtClean="0">
                <a:solidFill>
                  <a:schemeClr val="bg2">
                    <a:lumMod val="10000"/>
                  </a:schemeClr>
                </a:solidFill>
                <a:latin typeface="Century Gothic" panose="020B0502020202020204" pitchFamily="34" charset="0"/>
              </a:rPr>
              <a:t>:</a:t>
            </a:r>
          </a:p>
          <a:p>
            <a:pPr eaLnBrk="1" hangingPunct="1">
              <a:defRPr/>
            </a:pPr>
            <a:endParaRPr lang="en-US" altLang="en-US" sz="1200" b="1" dirty="0" smtClean="0">
              <a:solidFill>
                <a:schemeClr val="bg2">
                  <a:lumMod val="10000"/>
                </a:schemeClr>
              </a:solidFill>
              <a:latin typeface="Century Gothic" panose="020B0502020202020204" pitchFamily="34" charset="0"/>
            </a:endParaRPr>
          </a:p>
          <a:p>
            <a:pPr eaLnBrk="1" hangingPunct="1">
              <a:defRPr/>
            </a:pPr>
            <a:r>
              <a:rPr lang="el-GR" altLang="en-US" sz="1200" b="1" dirty="0" smtClean="0">
                <a:solidFill>
                  <a:schemeClr val="bg2">
                    <a:lumMod val="10000"/>
                  </a:schemeClr>
                </a:solidFill>
                <a:latin typeface="Century Gothic" panose="020B0502020202020204" pitchFamily="34" charset="0"/>
              </a:rPr>
              <a:t>Αλέξανδρος </a:t>
            </a:r>
            <a:r>
              <a:rPr lang="el-GR" altLang="en-US" sz="1200" b="1" dirty="0" err="1" smtClean="0">
                <a:solidFill>
                  <a:schemeClr val="bg2">
                    <a:lumMod val="10000"/>
                  </a:schemeClr>
                </a:solidFill>
                <a:latin typeface="Century Gothic" panose="020B0502020202020204" pitchFamily="34" charset="0"/>
              </a:rPr>
              <a:t>Πετειναρέλης</a:t>
            </a:r>
            <a:r>
              <a:rPr lang="en-US" altLang="en-US" sz="1200" b="1" dirty="0" smtClean="0">
                <a:solidFill>
                  <a:schemeClr val="bg2">
                    <a:lumMod val="10000"/>
                  </a:schemeClr>
                </a:solidFill>
                <a:latin typeface="Century Gothic" panose="020B0502020202020204" pitchFamily="34" charset="0"/>
              </a:rPr>
              <a:t>,</a:t>
            </a:r>
            <a:r>
              <a:rPr lang="el-GR" altLang="en-US" sz="1200" b="1" dirty="0" smtClean="0">
                <a:solidFill>
                  <a:schemeClr val="bg2">
                    <a:lumMod val="10000"/>
                  </a:schemeClr>
                </a:solidFill>
                <a:latin typeface="Century Gothic" panose="020B0502020202020204" pitchFamily="34" charset="0"/>
              </a:rPr>
              <a:t> Νίκος </a:t>
            </a:r>
            <a:r>
              <a:rPr lang="el-GR" altLang="en-US" sz="1200" b="1" dirty="0" err="1" smtClean="0">
                <a:solidFill>
                  <a:schemeClr val="bg2">
                    <a:lumMod val="10000"/>
                  </a:schemeClr>
                </a:solidFill>
                <a:latin typeface="Century Gothic" panose="020B0502020202020204" pitchFamily="34" charset="0"/>
              </a:rPr>
              <a:t>Πατσαβός</a:t>
            </a:r>
            <a:endParaRPr lang="en-US" altLang="en-US" sz="1200" dirty="0">
              <a:solidFill>
                <a:schemeClr val="bg2">
                  <a:lumMod val="10000"/>
                </a:schemeClr>
              </a:solidFill>
              <a:latin typeface="Century Gothic" panose="020B0502020202020204" pitchFamily="34" charset="0"/>
            </a:endParaRPr>
          </a:p>
          <a:p>
            <a:pPr eaLnBrk="1" hangingPunct="1">
              <a:defRPr/>
            </a:pPr>
            <a:r>
              <a:rPr lang="el-GR" altLang="en-US" sz="1000" dirty="0" smtClean="0">
                <a:solidFill>
                  <a:schemeClr val="bg2">
                    <a:lumMod val="10000"/>
                  </a:schemeClr>
                </a:solidFill>
                <a:latin typeface="Century Gothic" panose="020B0502020202020204" pitchFamily="34" charset="0"/>
              </a:rPr>
              <a:t>Εντεταλμένοι Διδάσκοντες, </a:t>
            </a:r>
            <a:r>
              <a:rPr lang="en-US" altLang="en-US" sz="1000" dirty="0" smtClean="0">
                <a:solidFill>
                  <a:schemeClr val="bg2">
                    <a:lumMod val="10000"/>
                  </a:schemeClr>
                </a:solidFill>
                <a:latin typeface="Century Gothic" panose="020B0502020202020204" pitchFamily="34" charset="0"/>
              </a:rPr>
              <a:t> </a:t>
            </a:r>
            <a:r>
              <a:rPr lang="el-GR" altLang="en-US" sz="1000" dirty="0" smtClean="0">
                <a:solidFill>
                  <a:schemeClr val="bg2">
                    <a:lumMod val="10000"/>
                  </a:schemeClr>
                </a:solidFill>
                <a:latin typeface="Century Gothic" panose="020B0502020202020204" pitchFamily="34" charset="0"/>
              </a:rPr>
              <a:t>Σχολή Αρχιτεκτόνων Μηχανικών,</a:t>
            </a:r>
            <a:endParaRPr lang="en-US" altLang="en-US" sz="1000" dirty="0" smtClean="0">
              <a:solidFill>
                <a:schemeClr val="bg2">
                  <a:lumMod val="10000"/>
                </a:schemeClr>
              </a:solidFill>
              <a:latin typeface="Century Gothic" panose="020B0502020202020204" pitchFamily="34" charset="0"/>
            </a:endParaRPr>
          </a:p>
          <a:p>
            <a:pPr eaLnBrk="1" hangingPunct="1">
              <a:defRPr/>
            </a:pPr>
            <a:r>
              <a:rPr lang="el-GR" altLang="en-US" sz="1000" dirty="0" smtClean="0">
                <a:solidFill>
                  <a:schemeClr val="bg2">
                    <a:lumMod val="10000"/>
                  </a:schemeClr>
                </a:solidFill>
                <a:latin typeface="Century Gothic" panose="020B0502020202020204" pitchFamily="34" charset="0"/>
              </a:rPr>
              <a:t>Πολυτεχνείο Κρήτης</a:t>
            </a:r>
            <a:r>
              <a:rPr lang="en-US" altLang="en-US" sz="1000" dirty="0" smtClean="0">
                <a:solidFill>
                  <a:schemeClr val="bg2">
                    <a:lumMod val="10000"/>
                  </a:schemeClr>
                </a:solidFill>
                <a:latin typeface="Century Gothic" panose="020B0502020202020204" pitchFamily="34" charset="0"/>
              </a:rPr>
              <a:t> </a:t>
            </a:r>
            <a:endParaRPr lang="en-US" altLang="en-US" sz="1000" dirty="0">
              <a:solidFill>
                <a:schemeClr val="tx2"/>
              </a:solidFill>
              <a:latin typeface="Century Gothic" panose="020B0502020202020204" pitchFamily="34" charset="0"/>
            </a:endParaRPr>
          </a:p>
          <a:p>
            <a:pPr eaLnBrk="1" hangingPunct="1">
              <a:defRPr/>
            </a:pPr>
            <a:r>
              <a:rPr lang="en-US" altLang="en-US" sz="1000" dirty="0" smtClean="0">
                <a:solidFill>
                  <a:schemeClr val="tx2"/>
                </a:solidFill>
                <a:latin typeface="Century Gothic" panose="020B0502020202020204" pitchFamily="34" charset="0"/>
              </a:rPr>
              <a:t>      </a:t>
            </a:r>
          </a:p>
        </p:txBody>
      </p:sp>
    </p:spTree>
    <p:extLst>
      <p:ext uri="{BB962C8B-B14F-4D97-AF65-F5344CB8AC3E}">
        <p14:creationId xmlns:p14="http://schemas.microsoft.com/office/powerpoint/2010/main" val="904550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6F43D9B1-FE52-46E1-BB32-72D2F1421B60}"/>
              </a:ext>
            </a:extLst>
          </p:cNvPr>
          <p:cNvPicPr>
            <a:picLocks noChangeAspect="1"/>
          </p:cNvPicPr>
          <p:nvPr/>
        </p:nvPicPr>
        <p:blipFill>
          <a:blip r:embed="rId3"/>
          <a:stretch>
            <a:fillRect/>
          </a:stretch>
        </p:blipFill>
        <p:spPr>
          <a:xfrm>
            <a:off x="1413998" y="1511642"/>
            <a:ext cx="6316003" cy="3834716"/>
          </a:xfrm>
          <a:prstGeom prst="rect">
            <a:avLst/>
          </a:prstGeom>
        </p:spPr>
      </p:pic>
      <p:sp>
        <p:nvSpPr>
          <p:cNvPr id="9222" name="TextBox 3">
            <a:extLst>
              <a:ext uri="{FF2B5EF4-FFF2-40B4-BE49-F238E27FC236}">
                <a16:creationId xmlns:a16="http://schemas.microsoft.com/office/drawing/2014/main" xmlns="" id="{765784CD-DE57-49F0-96D5-3BC8D826F5AF}"/>
              </a:ext>
            </a:extLst>
          </p:cNvPr>
          <p:cNvSpPr txBox="1">
            <a:spLocks noChangeArrowheads="1"/>
          </p:cNvSpPr>
          <p:nvPr/>
        </p:nvSpPr>
        <p:spPr bwMode="auto">
          <a:xfrm>
            <a:off x="442913" y="144463"/>
            <a:ext cx="6270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2000" b="1" dirty="0" smtClean="0">
                <a:solidFill>
                  <a:schemeClr val="bg2">
                    <a:lumMod val="10000"/>
                  </a:schemeClr>
                </a:solidFill>
                <a:latin typeface="Century Gothic" panose="020B0502020202020204" pitchFamily="34" charset="0"/>
              </a:rPr>
              <a:t>Το τρίγωνο της Πολιτιστικής Κληρονομιάς</a:t>
            </a:r>
            <a:endParaRPr lang="en-US" altLang="en-US" sz="2000" dirty="0">
              <a:solidFill>
                <a:schemeClr val="bg2">
                  <a:lumMod val="10000"/>
                </a:schemeClr>
              </a:solidFill>
              <a:latin typeface="Century Gothic" panose="020B0502020202020204" pitchFamily="34" charset="0"/>
            </a:endParaRPr>
          </a:p>
        </p:txBody>
      </p:sp>
      <p:cxnSp>
        <p:nvCxnSpPr>
          <p:cNvPr id="17" name="Straight Connector 16">
            <a:extLst>
              <a:ext uri="{FF2B5EF4-FFF2-40B4-BE49-F238E27FC236}">
                <a16:creationId xmlns:a16="http://schemas.microsoft.com/office/drawing/2014/main" xmlns="" id="{7E180957-1D5F-4B0A-A22C-3BFB0378463E}"/>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9220" name="TextBox 3">
            <a:extLst>
              <a:ext uri="{FF2B5EF4-FFF2-40B4-BE49-F238E27FC236}">
                <a16:creationId xmlns:a16="http://schemas.microsoft.com/office/drawing/2014/main" xmlns="" id="{02615B42-5EFA-4F28-96B6-EFA01A15EC46}"/>
              </a:ext>
            </a:extLst>
          </p:cNvPr>
          <p:cNvSpPr txBox="1">
            <a:spLocks noChangeArrowheads="1"/>
          </p:cNvSpPr>
          <p:nvPr/>
        </p:nvSpPr>
        <p:spPr bwMode="auto">
          <a:xfrm>
            <a:off x="-3175" y="209550"/>
            <a:ext cx="431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latin typeface="Century Gothic" panose="020B0502020202020204" pitchFamily="34" charset="0"/>
              </a:rPr>
              <a:t>T.1</a:t>
            </a:r>
            <a:endParaRPr lang="en-US" altLang="en-US" sz="1400">
              <a:latin typeface="Century Gothic" panose="020B0502020202020204" pitchFamily="34" charset="0"/>
            </a:endParaRPr>
          </a:p>
        </p:txBody>
      </p:sp>
      <p:grpSp>
        <p:nvGrpSpPr>
          <p:cNvPr id="9221" name="Group 5">
            <a:extLst>
              <a:ext uri="{FF2B5EF4-FFF2-40B4-BE49-F238E27FC236}">
                <a16:creationId xmlns:a16="http://schemas.microsoft.com/office/drawing/2014/main" xmlns="" id="{B50A8128-6DD2-4CF8-8156-1A8F5434CD1C}"/>
              </a:ext>
            </a:extLst>
          </p:cNvPr>
          <p:cNvGrpSpPr>
            <a:grpSpLocks/>
          </p:cNvGrpSpPr>
          <p:nvPr/>
        </p:nvGrpSpPr>
        <p:grpSpPr bwMode="auto">
          <a:xfrm>
            <a:off x="5883275" y="-3175"/>
            <a:ext cx="3260725" cy="731838"/>
            <a:chOff x="6660575" y="-3177"/>
            <a:chExt cx="2483425" cy="560390"/>
          </a:xfrm>
        </p:grpSpPr>
        <p:pic>
          <p:nvPicPr>
            <p:cNvPr id="9224" name="Εικόνα 10">
              <a:extLst>
                <a:ext uri="{FF2B5EF4-FFF2-40B4-BE49-F238E27FC236}">
                  <a16:creationId xmlns:a16="http://schemas.microsoft.com/office/drawing/2014/main" xmlns="" id="{515A0511-74BF-488A-A851-89AB11D9551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Εικόνα 12">
              <a:extLst>
                <a:ext uri="{FF2B5EF4-FFF2-40B4-BE49-F238E27FC236}">
                  <a16:creationId xmlns:a16="http://schemas.microsoft.com/office/drawing/2014/main" xmlns="" id="{8B7A236C-72DA-4479-B4CB-28A10970EFB7}"/>
                </a:ext>
              </a:extLst>
            </p:cNvPr>
            <p:cNvPicPr>
              <a:picLocks noChangeAspect="1"/>
            </p:cNvPicPr>
            <p:nvPr/>
          </p:nvPicPr>
          <p:blipFill>
            <a:blip r:embed="rId5">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Εικόνα 13">
              <a:extLst>
                <a:ext uri="{FF2B5EF4-FFF2-40B4-BE49-F238E27FC236}">
                  <a16:creationId xmlns:a16="http://schemas.microsoft.com/office/drawing/2014/main" xmlns="" id="{CD74F13B-CA65-4CD4-888F-9F08D385B909}"/>
                </a:ext>
              </a:extLst>
            </p:cNvPr>
            <p:cNvPicPr>
              <a:picLocks noChangeAspect="1"/>
            </p:cNvPicPr>
            <p:nvPr/>
          </p:nvPicPr>
          <p:blipFill>
            <a:blip r:embed="rId6">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Εικόνα 13">
              <a:extLst>
                <a:ext uri="{FF2B5EF4-FFF2-40B4-BE49-F238E27FC236}">
                  <a16:creationId xmlns:a16="http://schemas.microsoft.com/office/drawing/2014/main" xmlns="" id="{FA334558-CE5A-4168-98B7-A49DC71DA680}"/>
                </a:ext>
              </a:extLst>
            </p:cNvPr>
            <p:cNvPicPr>
              <a:picLocks noChangeAspect="1"/>
            </p:cNvPicPr>
            <p:nvPr/>
          </p:nvPicPr>
          <p:blipFill>
            <a:blip r:embed="rId7">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xmlns="" id="{E01DECD3-F99E-4CFF-8300-E8AD50FFCEF4}"/>
                </a:ext>
              </a:extLst>
            </p:cNvPr>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C658E44C-12F8-46CF-A766-0F7DE1FECE0A}"/>
                </a:ext>
              </a:extLst>
            </p:cNvPr>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xmlns="" id="{453ADB17-4561-4067-8C1E-2DF6A808F29B}"/>
              </a:ext>
            </a:extLst>
          </p:cNvPr>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5" name="TextBox 3"/>
          <p:cNvSpPr txBox="1">
            <a:spLocks noChangeArrowheads="1"/>
          </p:cNvSpPr>
          <p:nvPr/>
        </p:nvSpPr>
        <p:spPr bwMode="auto">
          <a:xfrm>
            <a:off x="3338513" y="1121946"/>
            <a:ext cx="32747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sz="1600" b="1" dirty="0" smtClean="0">
                <a:solidFill>
                  <a:schemeClr val="tx2"/>
                </a:solidFill>
                <a:latin typeface="Century Gothic" pitchFamily="34" charset="0"/>
              </a:rPr>
              <a:t>Πολιτιστική Νοημοσύνη</a:t>
            </a:r>
            <a:endParaRPr lang="en-US" altLang="en-US" sz="1600" dirty="0">
              <a:solidFill>
                <a:schemeClr val="tx2"/>
              </a:solidFill>
              <a:latin typeface="Century Gothic" pitchFamily="34" charset="0"/>
            </a:endParaRPr>
          </a:p>
        </p:txBody>
      </p:sp>
      <p:sp>
        <p:nvSpPr>
          <p:cNvPr id="16" name="TextBox 3"/>
          <p:cNvSpPr txBox="1">
            <a:spLocks noChangeArrowheads="1"/>
          </p:cNvSpPr>
          <p:nvPr/>
        </p:nvSpPr>
        <p:spPr bwMode="auto">
          <a:xfrm>
            <a:off x="1055860" y="5351463"/>
            <a:ext cx="32747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sz="1600" b="1" dirty="0" smtClean="0">
                <a:solidFill>
                  <a:schemeClr val="tx2"/>
                </a:solidFill>
                <a:latin typeface="Century Gothic" pitchFamily="34" charset="0"/>
              </a:rPr>
              <a:t>Πολιτιστική Κληρονομιά</a:t>
            </a:r>
            <a:endParaRPr lang="en-US" altLang="en-US" sz="1600" dirty="0">
              <a:solidFill>
                <a:schemeClr val="tx2"/>
              </a:solidFill>
              <a:latin typeface="Century Gothic" pitchFamily="34" charset="0"/>
            </a:endParaRPr>
          </a:p>
        </p:txBody>
      </p:sp>
      <p:sp>
        <p:nvSpPr>
          <p:cNvPr id="18" name="TextBox 3"/>
          <p:cNvSpPr txBox="1">
            <a:spLocks noChangeArrowheads="1"/>
          </p:cNvSpPr>
          <p:nvPr/>
        </p:nvSpPr>
        <p:spPr bwMode="auto">
          <a:xfrm>
            <a:off x="5772575" y="5351463"/>
            <a:ext cx="32747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sz="1600" b="1" dirty="0" smtClean="0">
                <a:solidFill>
                  <a:schemeClr val="tx2"/>
                </a:solidFill>
                <a:latin typeface="Century Gothic" pitchFamily="34" charset="0"/>
              </a:rPr>
              <a:t>Κοινωνικό Κεφάλαιο</a:t>
            </a:r>
            <a:endParaRPr lang="en-US" altLang="en-US" sz="1600" dirty="0">
              <a:solidFill>
                <a:schemeClr val="tx2"/>
              </a:solidFill>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extBox 3">
            <a:extLst>
              <a:ext uri="{FF2B5EF4-FFF2-40B4-BE49-F238E27FC236}">
                <a16:creationId xmlns:a16="http://schemas.microsoft.com/office/drawing/2014/main" xmlns="" id="{80C97790-F9BE-49F6-A2CB-1784036D05A6}"/>
              </a:ext>
            </a:extLst>
          </p:cNvPr>
          <p:cNvSpPr txBox="1">
            <a:spLocks noChangeArrowheads="1"/>
          </p:cNvSpPr>
          <p:nvPr/>
        </p:nvSpPr>
        <p:spPr bwMode="auto">
          <a:xfrm>
            <a:off x="442913" y="144463"/>
            <a:ext cx="6270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2000" b="1" dirty="0" smtClean="0">
                <a:solidFill>
                  <a:schemeClr val="bg2">
                    <a:lumMod val="10000"/>
                  </a:schemeClr>
                </a:solidFill>
                <a:latin typeface="Century Gothic" panose="020B0502020202020204" pitchFamily="34" charset="0"/>
              </a:rPr>
              <a:t>Αγοραστικές αποφάσεις πελάτη</a:t>
            </a:r>
            <a:endParaRPr lang="en-US" altLang="en-US" sz="2000" dirty="0">
              <a:solidFill>
                <a:schemeClr val="bg2">
                  <a:lumMod val="10000"/>
                </a:schemeClr>
              </a:solidFill>
              <a:latin typeface="Century Gothic" panose="020B0502020202020204" pitchFamily="34" charset="0"/>
            </a:endParaRPr>
          </a:p>
        </p:txBody>
      </p:sp>
      <p:cxnSp>
        <p:nvCxnSpPr>
          <p:cNvPr id="17" name="Straight Connector 16">
            <a:extLst>
              <a:ext uri="{FF2B5EF4-FFF2-40B4-BE49-F238E27FC236}">
                <a16:creationId xmlns:a16="http://schemas.microsoft.com/office/drawing/2014/main" xmlns="" id="{8CECDD49-0342-409A-9F15-B80923F8A690}"/>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0244" name="TextBox 3">
            <a:extLst>
              <a:ext uri="{FF2B5EF4-FFF2-40B4-BE49-F238E27FC236}">
                <a16:creationId xmlns:a16="http://schemas.microsoft.com/office/drawing/2014/main" xmlns="" id="{B28BFE48-583F-435A-9E18-55A4C240D56C}"/>
              </a:ext>
            </a:extLst>
          </p:cNvPr>
          <p:cNvSpPr txBox="1">
            <a:spLocks noChangeArrowheads="1"/>
          </p:cNvSpPr>
          <p:nvPr/>
        </p:nvSpPr>
        <p:spPr bwMode="auto">
          <a:xfrm>
            <a:off x="-3175" y="209550"/>
            <a:ext cx="431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latin typeface="Century Gothic" panose="020B0502020202020204" pitchFamily="34" charset="0"/>
              </a:rPr>
              <a:t>T.2</a:t>
            </a:r>
            <a:endParaRPr lang="en-US" altLang="en-US" sz="1400">
              <a:latin typeface="Century Gothic" panose="020B0502020202020204" pitchFamily="34" charset="0"/>
            </a:endParaRPr>
          </a:p>
        </p:txBody>
      </p:sp>
      <p:grpSp>
        <p:nvGrpSpPr>
          <p:cNvPr id="10245" name="Group 5">
            <a:extLst>
              <a:ext uri="{FF2B5EF4-FFF2-40B4-BE49-F238E27FC236}">
                <a16:creationId xmlns:a16="http://schemas.microsoft.com/office/drawing/2014/main" xmlns="" id="{CBDBC40D-A998-4098-8B1F-2DD14966CCBA}"/>
              </a:ext>
            </a:extLst>
          </p:cNvPr>
          <p:cNvGrpSpPr>
            <a:grpSpLocks/>
          </p:cNvGrpSpPr>
          <p:nvPr/>
        </p:nvGrpSpPr>
        <p:grpSpPr bwMode="auto">
          <a:xfrm>
            <a:off x="5883275" y="-3175"/>
            <a:ext cx="3260725" cy="731838"/>
            <a:chOff x="6660575" y="-3177"/>
            <a:chExt cx="2483425" cy="560390"/>
          </a:xfrm>
        </p:grpSpPr>
        <p:pic>
          <p:nvPicPr>
            <p:cNvPr id="10248" name="Εικόνα 10">
              <a:extLst>
                <a:ext uri="{FF2B5EF4-FFF2-40B4-BE49-F238E27FC236}">
                  <a16:creationId xmlns:a16="http://schemas.microsoft.com/office/drawing/2014/main" xmlns="" id="{5F12FB3B-0E3B-4378-ABEA-850D7A52221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Εικόνα 12">
              <a:extLst>
                <a:ext uri="{FF2B5EF4-FFF2-40B4-BE49-F238E27FC236}">
                  <a16:creationId xmlns:a16="http://schemas.microsoft.com/office/drawing/2014/main" xmlns="" id="{B4F43BAF-4398-4102-AF1F-A97B78EB7226}"/>
                </a:ext>
              </a:extLst>
            </p:cNvPr>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Εικόνα 13">
              <a:extLst>
                <a:ext uri="{FF2B5EF4-FFF2-40B4-BE49-F238E27FC236}">
                  <a16:creationId xmlns:a16="http://schemas.microsoft.com/office/drawing/2014/main" xmlns="" id="{546F6F37-8645-421A-8B19-2CFC0670E61A}"/>
                </a:ext>
              </a:extLst>
            </p:cNvPr>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Εικόνα 13">
              <a:extLst>
                <a:ext uri="{FF2B5EF4-FFF2-40B4-BE49-F238E27FC236}">
                  <a16:creationId xmlns:a16="http://schemas.microsoft.com/office/drawing/2014/main" xmlns="" id="{E9FF8313-E73F-4BEA-89C0-34CFF3B91334}"/>
                </a:ext>
              </a:extLst>
            </p:cNvPr>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xmlns="" id="{8DCADA66-5A47-45B1-A2E9-4D231DD5AA50}"/>
                </a:ext>
              </a:extLst>
            </p:cNvPr>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3C4E195C-6757-4A00-848D-606DDEA87A73}"/>
                </a:ext>
              </a:extLst>
            </p:cNvPr>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xmlns="" id="{3A310794-CB5F-4B4C-83C2-2A2C1D67E175}"/>
              </a:ext>
            </a:extLst>
          </p:cNvPr>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23" name="TextBox 3">
            <a:extLst>
              <a:ext uri="{FF2B5EF4-FFF2-40B4-BE49-F238E27FC236}">
                <a16:creationId xmlns:a16="http://schemas.microsoft.com/office/drawing/2014/main" xmlns="" id="{634459A2-2A80-4A94-B83A-FDC823CA4CC2}"/>
              </a:ext>
            </a:extLst>
          </p:cNvPr>
          <p:cNvSpPr txBox="1">
            <a:spLocks noChangeArrowheads="1"/>
          </p:cNvSpPr>
          <p:nvPr/>
        </p:nvSpPr>
        <p:spPr bwMode="auto">
          <a:xfrm>
            <a:off x="1379538" y="1625600"/>
            <a:ext cx="6950075"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2400" dirty="0">
                <a:solidFill>
                  <a:schemeClr val="bg2">
                    <a:lumMod val="10000"/>
                  </a:schemeClr>
                </a:solidFill>
                <a:latin typeface="Century Gothic" panose="020B0502020202020204" pitchFamily="34" charset="0"/>
              </a:rPr>
              <a:t>Τέσσερις βασικοί </a:t>
            </a:r>
            <a:r>
              <a:rPr lang="el-GR" altLang="en-US" sz="2400" dirty="0" smtClean="0">
                <a:solidFill>
                  <a:schemeClr val="bg2">
                    <a:lumMod val="10000"/>
                  </a:schemeClr>
                </a:solidFill>
                <a:latin typeface="Century Gothic" panose="020B0502020202020204" pitchFamily="34" charset="0"/>
              </a:rPr>
              <a:t>παράγοντες</a:t>
            </a:r>
            <a:endParaRPr lang="en-US" altLang="en-US" sz="2400" dirty="0">
              <a:solidFill>
                <a:schemeClr val="bg2">
                  <a:lumMod val="10000"/>
                </a:schemeClr>
              </a:solidFill>
              <a:latin typeface="Century Gothic" panose="020B0502020202020204" pitchFamily="34" charset="0"/>
            </a:endParaRPr>
          </a:p>
          <a:p>
            <a:pPr marL="342900" indent="-342900" eaLnBrk="1" hangingPunct="1">
              <a:buFont typeface="Arial" panose="020B0604020202020204" pitchFamily="34" charset="0"/>
              <a:buChar char="•"/>
              <a:defRPr/>
            </a:pPr>
            <a:r>
              <a:rPr lang="el-GR" altLang="en-US" sz="2400" dirty="0">
                <a:solidFill>
                  <a:schemeClr val="bg2">
                    <a:lumMod val="10000"/>
                  </a:schemeClr>
                </a:solidFill>
                <a:latin typeface="Century Gothic" panose="020B0502020202020204" pitchFamily="34" charset="0"/>
              </a:rPr>
              <a:t>Η οικονομική </a:t>
            </a:r>
            <a:r>
              <a:rPr lang="el-GR" altLang="en-US" sz="2400" dirty="0" smtClean="0">
                <a:solidFill>
                  <a:schemeClr val="bg2">
                    <a:lumMod val="10000"/>
                  </a:schemeClr>
                </a:solidFill>
                <a:latin typeface="Century Gothic" panose="020B0502020202020204" pitchFamily="34" charset="0"/>
              </a:rPr>
              <a:t>αξία</a:t>
            </a:r>
            <a:endParaRPr lang="en-US" altLang="en-US" sz="2400" dirty="0">
              <a:solidFill>
                <a:schemeClr val="bg2">
                  <a:lumMod val="10000"/>
                </a:schemeClr>
              </a:solidFill>
              <a:latin typeface="Century Gothic" panose="020B0502020202020204" pitchFamily="34" charset="0"/>
            </a:endParaRPr>
          </a:p>
          <a:p>
            <a:pPr marL="1085850" lvl="1" indent="-342900" eaLnBrk="1" hangingPunct="1">
              <a:buFont typeface="Arial" panose="020B0604020202020204" pitchFamily="34" charset="0"/>
              <a:buChar char="•"/>
              <a:defRPr/>
            </a:pPr>
            <a:r>
              <a:rPr lang="el-GR" altLang="en-US" sz="2000" dirty="0" smtClean="0">
                <a:solidFill>
                  <a:schemeClr val="bg2">
                    <a:lumMod val="10000"/>
                  </a:schemeClr>
                </a:solidFill>
                <a:latin typeface="Century Gothic" panose="020B0502020202020204" pitchFamily="34" charset="0"/>
              </a:rPr>
              <a:t>Πόσο θα μου κοστίσει σε χρήμα και χρόνο</a:t>
            </a:r>
            <a:endParaRPr lang="en-US" altLang="en-US" sz="2000" dirty="0">
              <a:solidFill>
                <a:schemeClr val="bg2">
                  <a:lumMod val="10000"/>
                </a:schemeClr>
              </a:solidFill>
              <a:latin typeface="Century Gothic" panose="020B0502020202020204" pitchFamily="34" charset="0"/>
            </a:endParaRPr>
          </a:p>
          <a:p>
            <a:pPr marL="342900" indent="-342900" eaLnBrk="1" hangingPunct="1">
              <a:buFont typeface="Arial" panose="020B0604020202020204" pitchFamily="34" charset="0"/>
              <a:buChar char="•"/>
              <a:defRPr/>
            </a:pPr>
            <a:r>
              <a:rPr lang="el-GR" sz="2400" dirty="0">
                <a:solidFill>
                  <a:schemeClr val="tx2"/>
                </a:solidFill>
                <a:latin typeface="Century Gothic" panose="020B0502020202020204" pitchFamily="34" charset="0"/>
              </a:rPr>
              <a:t>Κοινωνική αξία και </a:t>
            </a:r>
            <a:r>
              <a:rPr lang="el-GR" sz="2400" dirty="0" smtClean="0">
                <a:solidFill>
                  <a:schemeClr val="tx2"/>
                </a:solidFill>
                <a:latin typeface="Century Gothic" panose="020B0502020202020204" pitchFamily="34" charset="0"/>
              </a:rPr>
              <a:t>κύρος</a:t>
            </a:r>
            <a:endParaRPr lang="el-GR" altLang="en-US" sz="2000" dirty="0">
              <a:solidFill>
                <a:schemeClr val="bg2">
                  <a:lumMod val="10000"/>
                </a:schemeClr>
              </a:solidFill>
              <a:latin typeface="Century Gothic" panose="020B0502020202020204" pitchFamily="34" charset="0"/>
            </a:endParaRPr>
          </a:p>
          <a:p>
            <a:pPr marL="1085850" lvl="1" indent="-342900" eaLnBrk="1" hangingPunct="1">
              <a:buFont typeface="Arial" panose="020B0604020202020204" pitchFamily="34" charset="0"/>
              <a:buChar char="•"/>
              <a:defRPr/>
            </a:pPr>
            <a:r>
              <a:rPr lang="el-GR" altLang="en-US" sz="2000" dirty="0">
                <a:solidFill>
                  <a:schemeClr val="bg2">
                    <a:lumMod val="10000"/>
                  </a:schemeClr>
                </a:solidFill>
                <a:latin typeface="Century Gothic" panose="020B0502020202020204" pitchFamily="34" charset="0"/>
              </a:rPr>
              <a:t>Θα με κάνει να </a:t>
            </a:r>
            <a:r>
              <a:rPr lang="el-GR" altLang="en-US" sz="2000" dirty="0" smtClean="0">
                <a:solidFill>
                  <a:schemeClr val="bg2">
                    <a:lumMod val="10000"/>
                  </a:schemeClr>
                </a:solidFill>
                <a:latin typeface="Century Gothic" panose="020B0502020202020204" pitchFamily="34" charset="0"/>
              </a:rPr>
              <a:t>φαίνομαι καλά ή </a:t>
            </a:r>
            <a:r>
              <a:rPr lang="el-GR" altLang="en-US" sz="2000" dirty="0">
                <a:solidFill>
                  <a:schemeClr val="bg2">
                    <a:lumMod val="10000"/>
                  </a:schemeClr>
                </a:solidFill>
                <a:latin typeface="Century Gothic" panose="020B0502020202020204" pitchFamily="34" charset="0"/>
              </a:rPr>
              <a:t>θα μάθω </a:t>
            </a:r>
            <a:r>
              <a:rPr lang="el-GR" altLang="en-US" sz="2000" dirty="0" smtClean="0">
                <a:solidFill>
                  <a:schemeClr val="bg2">
                    <a:lumMod val="10000"/>
                  </a:schemeClr>
                </a:solidFill>
                <a:latin typeface="Century Gothic" panose="020B0502020202020204" pitchFamily="34" charset="0"/>
              </a:rPr>
              <a:t>κάτι</a:t>
            </a:r>
            <a:endParaRPr lang="en-US" altLang="en-US" sz="2000" dirty="0">
              <a:solidFill>
                <a:schemeClr val="bg2">
                  <a:lumMod val="10000"/>
                </a:schemeClr>
              </a:solidFill>
              <a:latin typeface="Century Gothic" panose="020B0502020202020204" pitchFamily="34" charset="0"/>
            </a:endParaRPr>
          </a:p>
          <a:p>
            <a:pPr marL="342900" indent="-342900" eaLnBrk="1" hangingPunct="1">
              <a:buFont typeface="Arial" panose="020B0604020202020204" pitchFamily="34" charset="0"/>
              <a:buChar char="•"/>
              <a:defRPr/>
            </a:pPr>
            <a:r>
              <a:rPr lang="el-GR" sz="2400" dirty="0">
                <a:solidFill>
                  <a:schemeClr val="tx2"/>
                </a:solidFill>
                <a:latin typeface="Century Gothic" panose="020B0502020202020204" pitchFamily="34" charset="0"/>
              </a:rPr>
              <a:t>Αποδοχή νέων </a:t>
            </a:r>
            <a:r>
              <a:rPr lang="el-GR" sz="2400" dirty="0" smtClean="0">
                <a:solidFill>
                  <a:schemeClr val="tx2"/>
                </a:solidFill>
                <a:latin typeface="Century Gothic" panose="020B0502020202020204" pitchFamily="34" charset="0"/>
              </a:rPr>
              <a:t>ιδεών</a:t>
            </a:r>
            <a:endParaRPr lang="en-US" altLang="en-US" sz="2400" dirty="0">
              <a:solidFill>
                <a:schemeClr val="bg2">
                  <a:lumMod val="10000"/>
                </a:schemeClr>
              </a:solidFill>
              <a:latin typeface="Century Gothic" panose="020B0502020202020204" pitchFamily="34" charset="0"/>
            </a:endParaRPr>
          </a:p>
          <a:p>
            <a:pPr marL="1085850" lvl="1" indent="-342900" eaLnBrk="1" hangingPunct="1">
              <a:buFont typeface="Arial" panose="020B0604020202020204" pitchFamily="34" charset="0"/>
              <a:buChar char="•"/>
              <a:defRPr/>
            </a:pPr>
            <a:r>
              <a:rPr lang="el-GR" altLang="en-US" sz="2000" dirty="0" smtClean="0">
                <a:solidFill>
                  <a:schemeClr val="bg2">
                    <a:lumMod val="10000"/>
                  </a:schemeClr>
                </a:solidFill>
                <a:latin typeface="Century Gothic" panose="020B0502020202020204" pitchFamily="34" charset="0"/>
              </a:rPr>
              <a:t>Τι πρέπει να αλλάξω στην συμπεριφορά μου και τις πεποιθήσεις μου</a:t>
            </a:r>
            <a:endParaRPr lang="en-US" altLang="en-US" sz="2000" dirty="0">
              <a:solidFill>
                <a:schemeClr val="bg2">
                  <a:lumMod val="10000"/>
                </a:schemeClr>
              </a:solidFill>
              <a:latin typeface="Century Gothic" panose="020B0502020202020204" pitchFamily="34" charset="0"/>
            </a:endParaRPr>
          </a:p>
          <a:p>
            <a:pPr marL="342900" indent="-342900" eaLnBrk="1" hangingPunct="1">
              <a:buFont typeface="Arial" panose="020B0604020202020204" pitchFamily="34" charset="0"/>
              <a:buChar char="•"/>
              <a:defRPr/>
            </a:pPr>
            <a:r>
              <a:rPr lang="el-GR" sz="2400" dirty="0">
                <a:solidFill>
                  <a:schemeClr val="tx2"/>
                </a:solidFill>
                <a:latin typeface="Century Gothic" panose="020B0502020202020204" pitchFamily="34" charset="0"/>
              </a:rPr>
              <a:t>Κατεστημένα </a:t>
            </a:r>
            <a:r>
              <a:rPr lang="el-GR" sz="2400" dirty="0" smtClean="0">
                <a:solidFill>
                  <a:schemeClr val="tx2"/>
                </a:solidFill>
                <a:latin typeface="Century Gothic" panose="020B0502020202020204" pitchFamily="34" charset="0"/>
              </a:rPr>
              <a:t>συμφέροντα</a:t>
            </a:r>
            <a:endParaRPr lang="en-US" altLang="en-US" sz="2400" dirty="0">
              <a:solidFill>
                <a:schemeClr val="bg2">
                  <a:lumMod val="10000"/>
                </a:schemeClr>
              </a:solidFill>
              <a:latin typeface="Century Gothic" panose="020B0502020202020204" pitchFamily="34" charset="0"/>
            </a:endParaRPr>
          </a:p>
          <a:p>
            <a:pPr marL="1085850" lvl="1" indent="-342900" eaLnBrk="1" hangingPunct="1">
              <a:buFont typeface="Arial" panose="020B0604020202020204" pitchFamily="34" charset="0"/>
              <a:buChar char="•"/>
              <a:defRPr/>
            </a:pPr>
            <a:r>
              <a:rPr lang="el-GR" altLang="en-US" sz="2000" dirty="0" smtClean="0">
                <a:solidFill>
                  <a:schemeClr val="bg2">
                    <a:lumMod val="10000"/>
                  </a:schemeClr>
                </a:solidFill>
                <a:latin typeface="Century Gothic" panose="020B0502020202020204" pitchFamily="34" charset="0"/>
              </a:rPr>
              <a:t>Από τι πρέπει να παραιτηθώ</a:t>
            </a:r>
            <a:endParaRPr lang="en-US" altLang="en-US" sz="2000" dirty="0">
              <a:solidFill>
                <a:schemeClr val="bg2">
                  <a:lumMod val="10000"/>
                </a:schemeClr>
              </a:solidFill>
              <a:latin typeface="Century Gothic" panose="020B0502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a:extLst>
              <a:ext uri="{FF2B5EF4-FFF2-40B4-BE49-F238E27FC236}">
                <a16:creationId xmlns:a16="http://schemas.microsoft.com/office/drawing/2014/main" xmlns="" id="{F45046AB-F296-4235-96BA-DE42036CF0CE}"/>
              </a:ext>
            </a:extLst>
          </p:cNvPr>
          <p:cNvSpPr txBox="1">
            <a:spLocks noChangeArrowheads="1"/>
          </p:cNvSpPr>
          <p:nvPr/>
        </p:nvSpPr>
        <p:spPr bwMode="auto">
          <a:xfrm>
            <a:off x="428625" y="166976"/>
            <a:ext cx="34448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l-GR" altLang="en-US" sz="2000" b="1" dirty="0" smtClean="0">
                <a:solidFill>
                  <a:schemeClr val="bg2">
                    <a:lumMod val="10000"/>
                  </a:schemeClr>
                </a:solidFill>
                <a:latin typeface="Century Gothic" panose="020B0502020202020204" pitchFamily="34" charset="0"/>
              </a:rPr>
              <a:t>Υποθέσεις Εργασίας</a:t>
            </a:r>
            <a:endParaRPr lang="en-US" altLang="en-US" sz="2000" dirty="0">
              <a:solidFill>
                <a:schemeClr val="bg2">
                  <a:lumMod val="10000"/>
                </a:schemeClr>
              </a:solidFill>
              <a:latin typeface="Century Gothic" panose="020B0502020202020204" pitchFamily="34" charset="0"/>
            </a:endParaRPr>
          </a:p>
        </p:txBody>
      </p:sp>
      <p:cxnSp>
        <p:nvCxnSpPr>
          <p:cNvPr id="4" name="Straight Connector 3">
            <a:extLst>
              <a:ext uri="{FF2B5EF4-FFF2-40B4-BE49-F238E27FC236}">
                <a16:creationId xmlns:a16="http://schemas.microsoft.com/office/drawing/2014/main" xmlns="" id="{C8088CF3-2BDB-4ECB-B5AC-21DFB4349930}"/>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xmlns="" id="{0173E69A-4FCB-4410-8869-0EC3F4959225}"/>
              </a:ext>
            </a:extLst>
          </p:cNvPr>
          <p:cNvSpPr/>
          <p:nvPr/>
        </p:nvSpPr>
        <p:spPr>
          <a:xfrm>
            <a:off x="0" y="0"/>
            <a:ext cx="341313"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69" name="TextBox 3">
            <a:extLst>
              <a:ext uri="{FF2B5EF4-FFF2-40B4-BE49-F238E27FC236}">
                <a16:creationId xmlns:a16="http://schemas.microsoft.com/office/drawing/2014/main" xmlns="" id="{D16065FE-FEE4-4AFB-9CF1-264755D87CD7}"/>
              </a:ext>
            </a:extLst>
          </p:cNvPr>
          <p:cNvSpPr txBox="1">
            <a:spLocks noChangeArrowheads="1"/>
          </p:cNvSpPr>
          <p:nvPr/>
        </p:nvSpPr>
        <p:spPr bwMode="auto">
          <a:xfrm>
            <a:off x="-55563" y="217488"/>
            <a:ext cx="4968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latin typeface="Century Gothic" panose="020B0502020202020204" pitchFamily="34" charset="0"/>
              </a:rPr>
              <a:t>A.1</a:t>
            </a:r>
            <a:endParaRPr lang="en-US" altLang="en-US" sz="1400">
              <a:latin typeface="Century Gothic" panose="020B0502020202020204" pitchFamily="34" charset="0"/>
            </a:endParaRPr>
          </a:p>
        </p:txBody>
      </p:sp>
      <p:grpSp>
        <p:nvGrpSpPr>
          <p:cNvPr id="11270" name="Group 8">
            <a:extLst>
              <a:ext uri="{FF2B5EF4-FFF2-40B4-BE49-F238E27FC236}">
                <a16:creationId xmlns:a16="http://schemas.microsoft.com/office/drawing/2014/main" xmlns="" id="{BF59763F-B927-4FB5-85F2-D304CEE54BB9}"/>
              </a:ext>
            </a:extLst>
          </p:cNvPr>
          <p:cNvGrpSpPr>
            <a:grpSpLocks/>
          </p:cNvGrpSpPr>
          <p:nvPr/>
        </p:nvGrpSpPr>
        <p:grpSpPr bwMode="auto">
          <a:xfrm>
            <a:off x="5883275" y="-3175"/>
            <a:ext cx="3260725" cy="731838"/>
            <a:chOff x="6660575" y="-3177"/>
            <a:chExt cx="2483425" cy="560390"/>
          </a:xfrm>
        </p:grpSpPr>
        <p:pic>
          <p:nvPicPr>
            <p:cNvPr id="11273" name="Εικόνα 10">
              <a:extLst>
                <a:ext uri="{FF2B5EF4-FFF2-40B4-BE49-F238E27FC236}">
                  <a16:creationId xmlns:a16="http://schemas.microsoft.com/office/drawing/2014/main" xmlns="" id="{CAAF232A-66F5-4F66-9F35-D8E7676BD04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Εικόνα 12">
              <a:extLst>
                <a:ext uri="{FF2B5EF4-FFF2-40B4-BE49-F238E27FC236}">
                  <a16:creationId xmlns:a16="http://schemas.microsoft.com/office/drawing/2014/main" xmlns="" id="{8260DBEA-24F5-4EC7-AEF0-83B84BD5BEDC}"/>
                </a:ext>
              </a:extLst>
            </p:cNvPr>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Εικόνα 13">
              <a:extLst>
                <a:ext uri="{FF2B5EF4-FFF2-40B4-BE49-F238E27FC236}">
                  <a16:creationId xmlns:a16="http://schemas.microsoft.com/office/drawing/2014/main" xmlns="" id="{4A0304E5-88FE-4548-9C1B-E0617F4EF92A}"/>
                </a:ext>
              </a:extLst>
            </p:cNvPr>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Εικόνα 13">
              <a:extLst>
                <a:ext uri="{FF2B5EF4-FFF2-40B4-BE49-F238E27FC236}">
                  <a16:creationId xmlns:a16="http://schemas.microsoft.com/office/drawing/2014/main" xmlns="" id="{1736651C-E1D4-4C74-BA39-9444AE9EC99A}"/>
                </a:ext>
              </a:extLst>
            </p:cNvPr>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xmlns="" id="{05D16FEA-3866-48F4-917A-6C7EA2FEF9ED}"/>
                </a:ext>
              </a:extLst>
            </p:cNvPr>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7A08DABE-09AB-4436-B6F2-9F722A4D4736}"/>
                </a:ext>
              </a:extLst>
            </p:cNvPr>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xmlns="" id="{EE5E19C9-17A4-49AD-8E88-42CBEE0CBEC2}"/>
              </a:ext>
            </a:extLst>
          </p:cNvPr>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6" name="TextBox 3">
            <a:extLst>
              <a:ext uri="{FF2B5EF4-FFF2-40B4-BE49-F238E27FC236}">
                <a16:creationId xmlns:a16="http://schemas.microsoft.com/office/drawing/2014/main" xmlns="" id="{48EA96AC-07F9-4D34-8B74-D7B3E9D5E42F}"/>
              </a:ext>
            </a:extLst>
          </p:cNvPr>
          <p:cNvSpPr txBox="1">
            <a:spLocks noChangeArrowheads="1"/>
          </p:cNvSpPr>
          <p:nvPr/>
        </p:nvSpPr>
        <p:spPr bwMode="auto">
          <a:xfrm>
            <a:off x="1438275" y="1858963"/>
            <a:ext cx="695007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2400" dirty="0">
                <a:solidFill>
                  <a:schemeClr val="bg2">
                    <a:lumMod val="10000"/>
                  </a:schemeClr>
                </a:solidFill>
                <a:latin typeface="Century Gothic" panose="020B0502020202020204" pitchFamily="34" charset="0"/>
              </a:rPr>
              <a:t>Ατομικά, διαβάστε τις δύο </a:t>
            </a:r>
            <a:r>
              <a:rPr lang="el-GR" altLang="en-US" sz="2400" dirty="0" smtClean="0">
                <a:solidFill>
                  <a:schemeClr val="bg2">
                    <a:lumMod val="10000"/>
                  </a:schemeClr>
                </a:solidFill>
                <a:latin typeface="Century Gothic" panose="020B0502020202020204" pitchFamily="34" charset="0"/>
              </a:rPr>
              <a:t>υποθέσεις εργασίας</a:t>
            </a:r>
            <a:endParaRPr lang="en-US" altLang="en-US" sz="2400" dirty="0">
              <a:solidFill>
                <a:schemeClr val="bg2">
                  <a:lumMod val="10000"/>
                </a:schemeClr>
              </a:solidFill>
              <a:latin typeface="Century Gothic" panose="020B0502020202020204" pitchFamily="34" charset="0"/>
            </a:endParaRPr>
          </a:p>
          <a:p>
            <a:pPr eaLnBrk="1" hangingPunct="1">
              <a:defRPr/>
            </a:pPr>
            <a:endParaRPr lang="en-US" altLang="en-US" sz="2400" dirty="0">
              <a:solidFill>
                <a:schemeClr val="bg2">
                  <a:lumMod val="10000"/>
                </a:schemeClr>
              </a:solidFill>
              <a:latin typeface="Century Gothic" panose="020B0502020202020204" pitchFamily="34" charset="0"/>
            </a:endParaRPr>
          </a:p>
          <a:p>
            <a:pPr eaLnBrk="1" hangingPunct="1">
              <a:defRPr/>
            </a:pPr>
            <a:r>
              <a:rPr lang="el-GR" altLang="en-US" sz="2400" dirty="0">
                <a:solidFill>
                  <a:schemeClr val="bg2">
                    <a:lumMod val="10000"/>
                  </a:schemeClr>
                </a:solidFill>
                <a:latin typeface="Century Gothic" panose="020B0502020202020204" pitchFamily="34" charset="0"/>
              </a:rPr>
              <a:t>Με βάση τα θέματα που συζητήθηκαν στην παρουσίαση </a:t>
            </a:r>
            <a:r>
              <a:rPr lang="el-GR" altLang="en-US" sz="2400" dirty="0" smtClean="0">
                <a:solidFill>
                  <a:schemeClr val="bg2">
                    <a:lumMod val="10000"/>
                  </a:schemeClr>
                </a:solidFill>
                <a:latin typeface="Century Gothic" panose="020B0502020202020204" pitchFamily="34" charset="0"/>
              </a:rPr>
              <a:t>της πολιτιστικής νοημοσύνης, </a:t>
            </a:r>
            <a:r>
              <a:rPr lang="el-GR" altLang="en-US" sz="2400" dirty="0">
                <a:solidFill>
                  <a:schemeClr val="bg2">
                    <a:lumMod val="10000"/>
                  </a:schemeClr>
                </a:solidFill>
                <a:latin typeface="Century Gothic" panose="020B0502020202020204" pitchFamily="34" charset="0"/>
              </a:rPr>
              <a:t>το κοινωνικό κεφάλαιο και τις </a:t>
            </a:r>
            <a:r>
              <a:rPr lang="el-GR" altLang="en-US" sz="2400" dirty="0" smtClean="0">
                <a:solidFill>
                  <a:schemeClr val="bg2">
                    <a:lumMod val="10000"/>
                  </a:schemeClr>
                </a:solidFill>
                <a:latin typeface="Century Gothic" panose="020B0502020202020204" pitchFamily="34" charset="0"/>
              </a:rPr>
              <a:t>αγοραστικές αποφάσεις </a:t>
            </a:r>
            <a:r>
              <a:rPr lang="el-GR" altLang="en-US" sz="2400" dirty="0">
                <a:solidFill>
                  <a:schemeClr val="bg2">
                    <a:lumMod val="10000"/>
                  </a:schemeClr>
                </a:solidFill>
                <a:latin typeface="Century Gothic" panose="020B0502020202020204" pitchFamily="34" charset="0"/>
              </a:rPr>
              <a:t>αγοράς, </a:t>
            </a:r>
            <a:r>
              <a:rPr lang="el-GR" altLang="en-US" sz="2400" dirty="0" smtClean="0">
                <a:solidFill>
                  <a:schemeClr val="bg2">
                    <a:lumMod val="10000"/>
                  </a:schemeClr>
                </a:solidFill>
                <a:latin typeface="Century Gothic" panose="020B0502020202020204" pitchFamily="34" charset="0"/>
              </a:rPr>
              <a:t>τι μπορείτε </a:t>
            </a:r>
            <a:r>
              <a:rPr lang="el-GR" altLang="en-US" sz="2400" dirty="0">
                <a:solidFill>
                  <a:schemeClr val="bg2">
                    <a:lumMod val="10000"/>
                  </a:schemeClr>
                </a:solidFill>
                <a:latin typeface="Century Gothic" panose="020B0502020202020204" pitchFamily="34" charset="0"/>
              </a:rPr>
              <a:t>να αντλήσετε από τις δύο περιπτώσεις</a:t>
            </a:r>
            <a:r>
              <a:rPr lang="el-GR" altLang="en-US" sz="2400" dirty="0" smtClean="0">
                <a:solidFill>
                  <a:schemeClr val="bg2">
                    <a:lumMod val="10000"/>
                  </a:schemeClr>
                </a:solidFill>
                <a:latin typeface="Century Gothic" panose="020B0502020202020204" pitchFamily="34" charset="0"/>
              </a:rPr>
              <a:t>;</a:t>
            </a:r>
            <a:endParaRPr lang="en-US" altLang="en-US" sz="2400" dirty="0">
              <a:solidFill>
                <a:schemeClr val="bg2">
                  <a:lumMod val="10000"/>
                </a:schemeClr>
              </a:solidFill>
              <a:latin typeface="Century Gothic" panose="020B0502020202020204" pitchFamily="34" charset="0"/>
            </a:endParaRPr>
          </a:p>
          <a:p>
            <a:pPr eaLnBrk="1" hangingPunct="1">
              <a:defRPr/>
            </a:pPr>
            <a:endParaRPr lang="en-US" altLang="en-US" sz="2400" dirty="0">
              <a:solidFill>
                <a:schemeClr val="bg2">
                  <a:lumMod val="10000"/>
                </a:schemeClr>
              </a:solidFill>
              <a:latin typeface="Century Gothic" panose="020B0502020202020204" pitchFamily="34" charset="0"/>
            </a:endParaRPr>
          </a:p>
          <a:p>
            <a:pPr eaLnBrk="1" hangingPunct="1">
              <a:defRPr/>
            </a:pPr>
            <a:r>
              <a:rPr lang="el-GR" altLang="en-US" sz="2400" dirty="0" smtClean="0">
                <a:solidFill>
                  <a:schemeClr val="bg2">
                    <a:lumMod val="10000"/>
                  </a:schemeClr>
                </a:solidFill>
                <a:latin typeface="Century Gothic" panose="020B0502020202020204" pitchFamily="34" charset="0"/>
              </a:rPr>
              <a:t>Κρατήστε μερικές σημειώσεις των σκέψεων σας που μπορείτε </a:t>
            </a:r>
            <a:r>
              <a:rPr lang="el-GR" altLang="en-US" sz="2400" dirty="0">
                <a:solidFill>
                  <a:schemeClr val="bg2">
                    <a:lumMod val="10000"/>
                  </a:schemeClr>
                </a:solidFill>
                <a:latin typeface="Century Gothic" panose="020B0502020202020204" pitchFamily="34" charset="0"/>
              </a:rPr>
              <a:t>να </a:t>
            </a:r>
            <a:r>
              <a:rPr lang="el-GR" altLang="en-US" sz="2400" dirty="0" smtClean="0">
                <a:solidFill>
                  <a:schemeClr val="bg2">
                    <a:lumMod val="10000"/>
                  </a:schemeClr>
                </a:solidFill>
                <a:latin typeface="Century Gothic" panose="020B0502020202020204" pitchFamily="34" charset="0"/>
              </a:rPr>
              <a:t>μοιραστείτε με τους υπόλοιπους αργότερα. </a:t>
            </a:r>
            <a:endParaRPr lang="en-US" altLang="en-US" sz="2400" dirty="0">
              <a:solidFill>
                <a:schemeClr val="bg2">
                  <a:lumMod val="10000"/>
                </a:schemeClr>
              </a:solidFill>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a:extLst>
              <a:ext uri="{FF2B5EF4-FFF2-40B4-BE49-F238E27FC236}">
                <a16:creationId xmlns:a16="http://schemas.microsoft.com/office/drawing/2014/main" xmlns="" id="{8ED0520C-F6EA-403C-B1A8-6F91388667D4}"/>
              </a:ext>
            </a:extLst>
          </p:cNvPr>
          <p:cNvSpPr txBox="1">
            <a:spLocks noChangeArrowheads="1"/>
          </p:cNvSpPr>
          <p:nvPr/>
        </p:nvSpPr>
        <p:spPr bwMode="auto">
          <a:xfrm>
            <a:off x="428625" y="166978"/>
            <a:ext cx="54433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2000" b="1" dirty="0" smtClean="0">
                <a:solidFill>
                  <a:schemeClr val="bg2">
                    <a:lumMod val="10000"/>
                  </a:schemeClr>
                </a:solidFill>
                <a:latin typeface="Century Gothic" panose="020B0502020202020204" pitchFamily="34" charset="0"/>
              </a:rPr>
              <a:t>Υπόθεση Εργασίας Ένα</a:t>
            </a:r>
            <a:r>
              <a:rPr lang="en-GB" altLang="en-US" sz="2000" b="1" dirty="0" smtClean="0">
                <a:solidFill>
                  <a:schemeClr val="bg2">
                    <a:lumMod val="10000"/>
                  </a:schemeClr>
                </a:solidFill>
                <a:latin typeface="Century Gothic" panose="020B0502020202020204" pitchFamily="34" charset="0"/>
              </a:rPr>
              <a:t>: </a:t>
            </a:r>
            <a:r>
              <a:rPr lang="el-GR" altLang="en-US" sz="2000" b="1" dirty="0">
                <a:solidFill>
                  <a:schemeClr val="bg2">
                    <a:lumMod val="10000"/>
                  </a:schemeClr>
                </a:solidFill>
                <a:latin typeface="Century Gothic" panose="020B0502020202020204" pitchFamily="34" charset="0"/>
              </a:rPr>
              <a:t>Όπερα του Σίδνεϋ</a:t>
            </a:r>
            <a:endParaRPr lang="en-US" altLang="en-US" sz="2000" b="1" dirty="0">
              <a:solidFill>
                <a:schemeClr val="bg2">
                  <a:lumMod val="10000"/>
                </a:schemeClr>
              </a:solidFill>
              <a:latin typeface="Century Gothic" panose="020B0502020202020204" pitchFamily="34" charset="0"/>
            </a:endParaRPr>
          </a:p>
        </p:txBody>
      </p:sp>
      <p:cxnSp>
        <p:nvCxnSpPr>
          <p:cNvPr id="4" name="Straight Connector 3">
            <a:extLst>
              <a:ext uri="{FF2B5EF4-FFF2-40B4-BE49-F238E27FC236}">
                <a16:creationId xmlns:a16="http://schemas.microsoft.com/office/drawing/2014/main" xmlns="" id="{BC533687-DD87-4561-B10A-6C657D772E5D}"/>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xmlns="" id="{D56F3658-FCC0-4237-8539-93098EFCF04C}"/>
              </a:ext>
            </a:extLst>
          </p:cNvPr>
          <p:cNvSpPr/>
          <p:nvPr/>
        </p:nvSpPr>
        <p:spPr>
          <a:xfrm>
            <a:off x="0" y="0"/>
            <a:ext cx="341313"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7" name="TextBox 3">
            <a:extLst>
              <a:ext uri="{FF2B5EF4-FFF2-40B4-BE49-F238E27FC236}">
                <a16:creationId xmlns:a16="http://schemas.microsoft.com/office/drawing/2014/main" xmlns="" id="{59140110-439F-447F-B6F3-8B9AE493F0D8}"/>
              </a:ext>
            </a:extLst>
          </p:cNvPr>
          <p:cNvSpPr txBox="1">
            <a:spLocks noChangeArrowheads="1"/>
          </p:cNvSpPr>
          <p:nvPr/>
        </p:nvSpPr>
        <p:spPr bwMode="auto">
          <a:xfrm>
            <a:off x="-55563" y="217488"/>
            <a:ext cx="4968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latin typeface="Century Gothic" panose="020B0502020202020204" pitchFamily="34" charset="0"/>
              </a:rPr>
              <a:t>A.2</a:t>
            </a:r>
            <a:endParaRPr lang="en-US" altLang="en-US" sz="1400">
              <a:latin typeface="Century Gothic" panose="020B0502020202020204" pitchFamily="34" charset="0"/>
            </a:endParaRPr>
          </a:p>
        </p:txBody>
      </p:sp>
      <p:grpSp>
        <p:nvGrpSpPr>
          <p:cNvPr id="13318" name="Group 8">
            <a:extLst>
              <a:ext uri="{FF2B5EF4-FFF2-40B4-BE49-F238E27FC236}">
                <a16:creationId xmlns:a16="http://schemas.microsoft.com/office/drawing/2014/main" xmlns="" id="{E4C1DEE6-0F2A-467A-A338-A8FF26A36CB6}"/>
              </a:ext>
            </a:extLst>
          </p:cNvPr>
          <p:cNvGrpSpPr>
            <a:grpSpLocks/>
          </p:cNvGrpSpPr>
          <p:nvPr/>
        </p:nvGrpSpPr>
        <p:grpSpPr bwMode="auto">
          <a:xfrm>
            <a:off x="5883275" y="-3175"/>
            <a:ext cx="3260725" cy="731838"/>
            <a:chOff x="6660575" y="-3177"/>
            <a:chExt cx="2483425" cy="560390"/>
          </a:xfrm>
        </p:grpSpPr>
        <p:pic>
          <p:nvPicPr>
            <p:cNvPr id="13321" name="Εικόνα 10">
              <a:extLst>
                <a:ext uri="{FF2B5EF4-FFF2-40B4-BE49-F238E27FC236}">
                  <a16:creationId xmlns:a16="http://schemas.microsoft.com/office/drawing/2014/main" xmlns="" id="{B5F89525-9B5F-4A79-A205-1DBC373889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Εικόνα 12">
              <a:extLst>
                <a:ext uri="{FF2B5EF4-FFF2-40B4-BE49-F238E27FC236}">
                  <a16:creationId xmlns:a16="http://schemas.microsoft.com/office/drawing/2014/main" xmlns="" id="{1AA01226-6234-4394-8581-223CB7E4DA08}"/>
                </a:ext>
              </a:extLst>
            </p:cNvPr>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Εικόνα 13">
              <a:extLst>
                <a:ext uri="{FF2B5EF4-FFF2-40B4-BE49-F238E27FC236}">
                  <a16:creationId xmlns:a16="http://schemas.microsoft.com/office/drawing/2014/main" xmlns="" id="{A73C722E-D5C4-449D-8A18-CA6E37F37543}"/>
                </a:ext>
              </a:extLst>
            </p:cNvPr>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Εικόνα 13">
              <a:extLst>
                <a:ext uri="{FF2B5EF4-FFF2-40B4-BE49-F238E27FC236}">
                  <a16:creationId xmlns:a16="http://schemas.microsoft.com/office/drawing/2014/main" xmlns="" id="{6968B125-D865-4175-A245-A32738F8E169}"/>
                </a:ext>
              </a:extLst>
            </p:cNvPr>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xmlns="" id="{08DE4712-0202-4368-97D4-4ABEF0E7B38A}"/>
                </a:ext>
              </a:extLst>
            </p:cNvPr>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11C6F2DB-3BA8-4E53-8D7D-EC7F300CAA9A}"/>
                </a:ext>
              </a:extLst>
            </p:cNvPr>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xmlns="" id="{38554DFA-D0F0-4CD0-B4CF-56C009DD1149}"/>
              </a:ext>
            </a:extLst>
          </p:cNvPr>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6" name="TextBox 3">
            <a:extLst>
              <a:ext uri="{FF2B5EF4-FFF2-40B4-BE49-F238E27FC236}">
                <a16:creationId xmlns:a16="http://schemas.microsoft.com/office/drawing/2014/main" xmlns="" id="{20FD6818-C7BC-4831-ACCA-CA792DAAA89C}"/>
              </a:ext>
            </a:extLst>
          </p:cNvPr>
          <p:cNvSpPr txBox="1">
            <a:spLocks noChangeArrowheads="1"/>
          </p:cNvSpPr>
          <p:nvPr/>
        </p:nvSpPr>
        <p:spPr bwMode="auto">
          <a:xfrm>
            <a:off x="1266825" y="1310323"/>
            <a:ext cx="695007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eaLnBrk="1" hangingPunct="1">
              <a:buFont typeface="Arial" panose="020B0604020202020204" pitchFamily="34" charset="0"/>
              <a:buChar char="•"/>
              <a:defRPr/>
            </a:pPr>
            <a:r>
              <a:rPr lang="el-GR" altLang="en-US" sz="2400" dirty="0" smtClean="0">
                <a:solidFill>
                  <a:schemeClr val="bg2">
                    <a:lumMod val="10000"/>
                  </a:schemeClr>
                </a:solidFill>
                <a:latin typeface="Century Gothic" panose="020B0502020202020204" pitchFamily="34" charset="0"/>
              </a:rPr>
              <a:t>Ποιοι υποστήριξαν </a:t>
            </a:r>
            <a:r>
              <a:rPr lang="el-GR" altLang="en-US" sz="2400" dirty="0">
                <a:solidFill>
                  <a:schemeClr val="bg2">
                    <a:lumMod val="10000"/>
                  </a:schemeClr>
                </a:solidFill>
                <a:latin typeface="Century Gothic" panose="020B0502020202020204" pitchFamily="34" charset="0"/>
              </a:rPr>
              <a:t>το κτίριο και </a:t>
            </a:r>
            <a:r>
              <a:rPr lang="el-GR" altLang="en-US" sz="2400" dirty="0" smtClean="0">
                <a:solidFill>
                  <a:schemeClr val="bg2">
                    <a:lumMod val="10000"/>
                  </a:schemeClr>
                </a:solidFill>
                <a:latin typeface="Century Gothic" panose="020B0502020202020204" pitchFamily="34" charset="0"/>
              </a:rPr>
              <a:t>τι κοινά έχουν στην πολιτιστική </a:t>
            </a:r>
            <a:r>
              <a:rPr lang="el-GR" altLang="en-US" sz="2400" dirty="0">
                <a:solidFill>
                  <a:schemeClr val="bg2">
                    <a:lumMod val="10000"/>
                  </a:schemeClr>
                </a:solidFill>
                <a:latin typeface="Century Gothic" panose="020B0502020202020204" pitchFamily="34" charset="0"/>
              </a:rPr>
              <a:t>νοημοσύνη </a:t>
            </a:r>
            <a:r>
              <a:rPr lang="el-GR" altLang="en-US" sz="2400" dirty="0" smtClean="0">
                <a:solidFill>
                  <a:schemeClr val="bg2">
                    <a:lumMod val="10000"/>
                  </a:schemeClr>
                </a:solidFill>
                <a:latin typeface="Century Gothic" panose="020B0502020202020204" pitchFamily="34" charset="0"/>
              </a:rPr>
              <a:t>τους</a:t>
            </a:r>
            <a:r>
              <a:rPr lang="en-US" altLang="en-US" sz="2400" dirty="0" smtClean="0">
                <a:solidFill>
                  <a:schemeClr val="bg2">
                    <a:lumMod val="10000"/>
                  </a:schemeClr>
                </a:solidFill>
                <a:latin typeface="Century Gothic" panose="020B0502020202020204" pitchFamily="34" charset="0"/>
              </a:rPr>
              <a:t>;</a:t>
            </a:r>
            <a:endParaRPr lang="en-US" altLang="en-US" sz="2400" dirty="0">
              <a:solidFill>
                <a:schemeClr val="bg2">
                  <a:lumMod val="10000"/>
                </a:schemeClr>
              </a:solidFill>
              <a:latin typeface="Century Gothic" panose="020B0502020202020204" pitchFamily="34" charset="0"/>
            </a:endParaRPr>
          </a:p>
          <a:p>
            <a:pPr marL="342900" indent="-342900" eaLnBrk="1" hangingPunct="1">
              <a:buFont typeface="Arial" panose="020B0604020202020204" pitchFamily="34" charset="0"/>
              <a:buChar char="•"/>
              <a:defRPr/>
            </a:pPr>
            <a:r>
              <a:rPr lang="el-GR" altLang="en-US" sz="2400" dirty="0" smtClean="0">
                <a:solidFill>
                  <a:schemeClr val="bg2">
                    <a:lumMod val="10000"/>
                  </a:schemeClr>
                </a:solidFill>
                <a:latin typeface="Century Gothic" panose="020B0502020202020204" pitchFamily="34" charset="0"/>
              </a:rPr>
              <a:t>Ποιοι ήταν αντίθετοι στο </a:t>
            </a:r>
            <a:r>
              <a:rPr lang="el-GR" altLang="en-US" sz="2400" dirty="0">
                <a:solidFill>
                  <a:schemeClr val="bg2">
                    <a:lumMod val="10000"/>
                  </a:schemeClr>
                </a:solidFill>
                <a:latin typeface="Century Gothic" panose="020B0502020202020204" pitchFamily="34" charset="0"/>
              </a:rPr>
              <a:t>κτίριο και </a:t>
            </a:r>
            <a:r>
              <a:rPr lang="el-GR" altLang="en-US" sz="2400" dirty="0" smtClean="0">
                <a:solidFill>
                  <a:schemeClr val="bg2">
                    <a:lumMod val="10000"/>
                  </a:schemeClr>
                </a:solidFill>
                <a:latin typeface="Century Gothic" panose="020B0502020202020204" pitchFamily="34" charset="0"/>
              </a:rPr>
              <a:t>τι κοινά έχουν στην πολιτιστική </a:t>
            </a:r>
            <a:r>
              <a:rPr lang="el-GR" altLang="en-US" sz="2400" dirty="0">
                <a:solidFill>
                  <a:schemeClr val="bg2">
                    <a:lumMod val="10000"/>
                  </a:schemeClr>
                </a:solidFill>
                <a:latin typeface="Century Gothic" panose="020B0502020202020204" pitchFamily="34" charset="0"/>
              </a:rPr>
              <a:t>νοημοσύνη </a:t>
            </a:r>
            <a:r>
              <a:rPr lang="el-GR" altLang="en-US" sz="2400" dirty="0" smtClean="0">
                <a:solidFill>
                  <a:schemeClr val="bg2">
                    <a:lumMod val="10000"/>
                  </a:schemeClr>
                </a:solidFill>
                <a:latin typeface="Century Gothic" panose="020B0502020202020204" pitchFamily="34" charset="0"/>
              </a:rPr>
              <a:t>τους</a:t>
            </a:r>
            <a:r>
              <a:rPr lang="en-US" altLang="en-US" sz="2400" dirty="0" smtClean="0">
                <a:solidFill>
                  <a:schemeClr val="bg2">
                    <a:lumMod val="10000"/>
                  </a:schemeClr>
                </a:solidFill>
                <a:latin typeface="Century Gothic" panose="020B0502020202020204" pitchFamily="34" charset="0"/>
              </a:rPr>
              <a:t>;</a:t>
            </a:r>
            <a:endParaRPr lang="en-US" altLang="en-US" sz="2400" dirty="0">
              <a:solidFill>
                <a:schemeClr val="bg2">
                  <a:lumMod val="10000"/>
                </a:schemeClr>
              </a:solidFill>
              <a:latin typeface="Century Gothic" panose="020B0502020202020204" pitchFamily="34" charset="0"/>
            </a:endParaRPr>
          </a:p>
          <a:p>
            <a:pPr marL="342900" indent="-342900" eaLnBrk="1" hangingPunct="1">
              <a:buFont typeface="Arial" panose="020B0604020202020204" pitchFamily="34" charset="0"/>
              <a:buChar char="•"/>
              <a:defRPr/>
            </a:pPr>
            <a:r>
              <a:rPr lang="el-GR" altLang="en-US" sz="2400" dirty="0">
                <a:solidFill>
                  <a:schemeClr val="bg2">
                    <a:lumMod val="10000"/>
                  </a:schemeClr>
                </a:solidFill>
                <a:latin typeface="Century Gothic" panose="020B0502020202020204" pitchFamily="34" charset="0"/>
              </a:rPr>
              <a:t>Πώς μπορούν όσοι υποστήριζαν ή αντιτάχθηκαν </a:t>
            </a:r>
            <a:r>
              <a:rPr lang="el-GR" altLang="en-US" sz="2400" dirty="0" smtClean="0">
                <a:solidFill>
                  <a:schemeClr val="bg2">
                    <a:lumMod val="10000"/>
                  </a:schemeClr>
                </a:solidFill>
                <a:latin typeface="Century Gothic" panose="020B0502020202020204" pitchFamily="34" charset="0"/>
              </a:rPr>
              <a:t>στην κατασκευή του κτιρίου χρησιμοποιώντας την </a:t>
            </a:r>
            <a:r>
              <a:rPr lang="el-GR" altLang="en-US" sz="2400" dirty="0">
                <a:solidFill>
                  <a:schemeClr val="bg2">
                    <a:lumMod val="10000"/>
                  </a:schemeClr>
                </a:solidFill>
                <a:latin typeface="Century Gothic" panose="020B0502020202020204" pitchFamily="34" charset="0"/>
              </a:rPr>
              <a:t>πολιτιστική τους νοημοσύνη </a:t>
            </a:r>
            <a:r>
              <a:rPr lang="el-GR" altLang="en-US" sz="2400" dirty="0" smtClean="0">
                <a:solidFill>
                  <a:schemeClr val="bg2">
                    <a:lumMod val="10000"/>
                  </a:schemeClr>
                </a:solidFill>
                <a:latin typeface="Century Gothic" panose="020B0502020202020204" pitchFamily="34" charset="0"/>
              </a:rPr>
              <a:t>να </a:t>
            </a:r>
            <a:r>
              <a:rPr lang="el-GR" altLang="en-US" sz="2400" dirty="0">
                <a:solidFill>
                  <a:schemeClr val="bg2">
                    <a:lumMod val="10000"/>
                  </a:schemeClr>
                </a:solidFill>
                <a:latin typeface="Century Gothic" panose="020B0502020202020204" pitchFamily="34" charset="0"/>
              </a:rPr>
              <a:t>αναπτύξουν μεταξύ </a:t>
            </a:r>
            <a:r>
              <a:rPr lang="el-GR" altLang="en-US" sz="2400" dirty="0" smtClean="0">
                <a:solidFill>
                  <a:schemeClr val="bg2">
                    <a:lumMod val="10000"/>
                  </a:schemeClr>
                </a:solidFill>
                <a:latin typeface="Century Gothic" panose="020B0502020202020204" pitchFamily="34" charset="0"/>
              </a:rPr>
              <a:t>τους κοινωνικό κεφάλαιο</a:t>
            </a:r>
            <a:r>
              <a:rPr lang="en-US" altLang="en-US" sz="2400" dirty="0" smtClean="0">
                <a:solidFill>
                  <a:schemeClr val="bg2">
                    <a:lumMod val="10000"/>
                  </a:schemeClr>
                </a:solidFill>
                <a:latin typeface="Century Gothic" panose="020B0502020202020204" pitchFamily="34" charset="0"/>
              </a:rPr>
              <a:t>;</a:t>
            </a:r>
            <a:endParaRPr lang="en-US" altLang="en-US" sz="2400" dirty="0">
              <a:solidFill>
                <a:schemeClr val="bg2">
                  <a:lumMod val="10000"/>
                </a:schemeClr>
              </a:solidFill>
              <a:latin typeface="Century Gothic" panose="020B0502020202020204" pitchFamily="34" charset="0"/>
            </a:endParaRPr>
          </a:p>
          <a:p>
            <a:pPr marL="342900" indent="-342900" eaLnBrk="1" hangingPunct="1">
              <a:buFont typeface="Arial" panose="020B0604020202020204" pitchFamily="34" charset="0"/>
              <a:buChar char="•"/>
              <a:defRPr/>
            </a:pPr>
            <a:r>
              <a:rPr lang="el-GR" altLang="en-US" sz="2400" dirty="0">
                <a:solidFill>
                  <a:schemeClr val="bg2">
                    <a:lumMod val="10000"/>
                  </a:schemeClr>
                </a:solidFill>
                <a:latin typeface="Century Gothic" panose="020B0502020202020204" pitchFamily="34" charset="0"/>
              </a:rPr>
              <a:t>Πώς μπορούν να επηρεαστούν οι 4 παράγοντες απόφασης </a:t>
            </a:r>
            <a:r>
              <a:rPr lang="el-GR" altLang="en-US" sz="2400" dirty="0" smtClean="0">
                <a:solidFill>
                  <a:schemeClr val="bg2">
                    <a:lumMod val="10000"/>
                  </a:schemeClr>
                </a:solidFill>
                <a:latin typeface="Century Gothic" panose="020B0502020202020204" pitchFamily="34" charset="0"/>
              </a:rPr>
              <a:t>αγοράς;</a:t>
            </a:r>
            <a:endParaRPr lang="en-US" altLang="en-US" sz="2400" dirty="0" smtClean="0">
              <a:solidFill>
                <a:schemeClr val="bg2">
                  <a:lumMod val="10000"/>
                </a:schemeClr>
              </a:solidFill>
              <a:latin typeface="Century Gothic" panose="020B0502020202020204" pitchFamily="34" charset="0"/>
            </a:endParaRPr>
          </a:p>
          <a:p>
            <a:pPr eaLnBrk="1" hangingPunct="1">
              <a:defRPr/>
            </a:pPr>
            <a:endParaRPr lang="en-US" altLang="en-US" sz="2400" dirty="0" smtClean="0">
              <a:solidFill>
                <a:schemeClr val="bg2">
                  <a:lumMod val="10000"/>
                </a:schemeClr>
              </a:solidFill>
              <a:latin typeface="Century Gothic" panose="020B0502020202020204" pitchFamily="34" charset="0"/>
            </a:endParaRPr>
          </a:p>
          <a:p>
            <a:pPr eaLnBrk="1" hangingPunct="1">
              <a:defRPr/>
            </a:pPr>
            <a:r>
              <a:rPr lang="el-GR" altLang="en-US" sz="2400" dirty="0" smtClean="0">
                <a:solidFill>
                  <a:schemeClr val="bg2">
                    <a:lumMod val="10000"/>
                  </a:schemeClr>
                </a:solidFill>
                <a:latin typeface="Century Gothic" panose="020B0502020202020204" pitchFamily="34" charset="0"/>
              </a:rPr>
              <a:t>Ετοιμάστε μία αφίσα με τις απαντήσεις της ομάδας σας</a:t>
            </a:r>
            <a:endParaRPr lang="en-US" altLang="en-US" sz="2400" dirty="0">
              <a:solidFill>
                <a:schemeClr val="bg2">
                  <a:lumMod val="10000"/>
                </a:schemeClr>
              </a:solidFill>
              <a:latin typeface="Century Gothic" panose="020B0502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xmlns="" id="{BC533687-DD87-4561-B10A-6C657D772E5D}"/>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xmlns="" id="{D56F3658-FCC0-4237-8539-93098EFCF04C}"/>
              </a:ext>
            </a:extLst>
          </p:cNvPr>
          <p:cNvSpPr/>
          <p:nvPr/>
        </p:nvSpPr>
        <p:spPr>
          <a:xfrm>
            <a:off x="0" y="0"/>
            <a:ext cx="341313"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7" name="TextBox 3">
            <a:extLst>
              <a:ext uri="{FF2B5EF4-FFF2-40B4-BE49-F238E27FC236}">
                <a16:creationId xmlns:a16="http://schemas.microsoft.com/office/drawing/2014/main" xmlns="" id="{59140110-439F-447F-B6F3-8B9AE493F0D8}"/>
              </a:ext>
            </a:extLst>
          </p:cNvPr>
          <p:cNvSpPr txBox="1">
            <a:spLocks noChangeArrowheads="1"/>
          </p:cNvSpPr>
          <p:nvPr/>
        </p:nvSpPr>
        <p:spPr bwMode="auto">
          <a:xfrm>
            <a:off x="-55563" y="217488"/>
            <a:ext cx="4968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dirty="0">
                <a:latin typeface="Century Gothic" panose="020B0502020202020204" pitchFamily="34" charset="0"/>
              </a:rPr>
              <a:t>A3</a:t>
            </a:r>
            <a:endParaRPr lang="en-US" altLang="en-US" sz="1400" dirty="0">
              <a:latin typeface="Century Gothic" panose="020B0502020202020204" pitchFamily="34" charset="0"/>
            </a:endParaRPr>
          </a:p>
        </p:txBody>
      </p:sp>
      <p:grpSp>
        <p:nvGrpSpPr>
          <p:cNvPr id="13318" name="Group 8">
            <a:extLst>
              <a:ext uri="{FF2B5EF4-FFF2-40B4-BE49-F238E27FC236}">
                <a16:creationId xmlns:a16="http://schemas.microsoft.com/office/drawing/2014/main" xmlns="" id="{E4C1DEE6-0F2A-467A-A338-A8FF26A36CB6}"/>
              </a:ext>
            </a:extLst>
          </p:cNvPr>
          <p:cNvGrpSpPr>
            <a:grpSpLocks/>
          </p:cNvGrpSpPr>
          <p:nvPr/>
        </p:nvGrpSpPr>
        <p:grpSpPr bwMode="auto">
          <a:xfrm>
            <a:off x="5883275" y="-3175"/>
            <a:ext cx="3260725" cy="731838"/>
            <a:chOff x="6660575" y="-3177"/>
            <a:chExt cx="2483425" cy="560390"/>
          </a:xfrm>
        </p:grpSpPr>
        <p:pic>
          <p:nvPicPr>
            <p:cNvPr id="13321" name="Εικόνα 10">
              <a:extLst>
                <a:ext uri="{FF2B5EF4-FFF2-40B4-BE49-F238E27FC236}">
                  <a16:creationId xmlns:a16="http://schemas.microsoft.com/office/drawing/2014/main" xmlns="" id="{B5F89525-9B5F-4A79-A205-1DBC373889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Εικόνα 12">
              <a:extLst>
                <a:ext uri="{FF2B5EF4-FFF2-40B4-BE49-F238E27FC236}">
                  <a16:creationId xmlns:a16="http://schemas.microsoft.com/office/drawing/2014/main" xmlns="" id="{1AA01226-6234-4394-8581-223CB7E4DA08}"/>
                </a:ext>
              </a:extLst>
            </p:cNvPr>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Εικόνα 13">
              <a:extLst>
                <a:ext uri="{FF2B5EF4-FFF2-40B4-BE49-F238E27FC236}">
                  <a16:creationId xmlns:a16="http://schemas.microsoft.com/office/drawing/2014/main" xmlns="" id="{A73C722E-D5C4-449D-8A18-CA6E37F37543}"/>
                </a:ext>
              </a:extLst>
            </p:cNvPr>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Εικόνα 13">
              <a:extLst>
                <a:ext uri="{FF2B5EF4-FFF2-40B4-BE49-F238E27FC236}">
                  <a16:creationId xmlns:a16="http://schemas.microsoft.com/office/drawing/2014/main" xmlns="" id="{6968B125-D865-4175-A245-A32738F8E169}"/>
                </a:ext>
              </a:extLst>
            </p:cNvPr>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xmlns="" id="{08DE4712-0202-4368-97D4-4ABEF0E7B38A}"/>
                </a:ext>
              </a:extLst>
            </p:cNvPr>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11C6F2DB-3BA8-4E53-8D7D-EC7F300CAA9A}"/>
                </a:ext>
              </a:extLst>
            </p:cNvPr>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xmlns="" id="{38554DFA-D0F0-4CD0-B4CF-56C009DD1149}"/>
              </a:ext>
            </a:extLst>
          </p:cNvPr>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6" name="TextBox 3">
            <a:extLst>
              <a:ext uri="{FF2B5EF4-FFF2-40B4-BE49-F238E27FC236}">
                <a16:creationId xmlns:a16="http://schemas.microsoft.com/office/drawing/2014/main" xmlns="" id="{20FD6818-C7BC-4831-ACCA-CA792DAAA89C}"/>
              </a:ext>
            </a:extLst>
          </p:cNvPr>
          <p:cNvSpPr txBox="1">
            <a:spLocks noChangeArrowheads="1"/>
          </p:cNvSpPr>
          <p:nvPr/>
        </p:nvSpPr>
        <p:spPr bwMode="auto">
          <a:xfrm>
            <a:off x="1438275" y="1858963"/>
            <a:ext cx="695007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85750" indent="-285750" eaLnBrk="1" hangingPunct="1">
              <a:buFont typeface="Arial" panose="020B0604020202020204" pitchFamily="34" charset="0"/>
              <a:buChar char="•"/>
              <a:defRPr/>
            </a:pPr>
            <a:r>
              <a:rPr lang="el-GR" altLang="en-US" sz="2400" dirty="0" smtClean="0">
                <a:solidFill>
                  <a:schemeClr val="bg2">
                    <a:lumMod val="10000"/>
                  </a:schemeClr>
                </a:solidFill>
                <a:latin typeface="Century Gothic" panose="020B0502020202020204" pitchFamily="34" charset="0"/>
              </a:rPr>
              <a:t>Τι πολιτιστική </a:t>
            </a:r>
            <a:r>
              <a:rPr lang="el-GR" altLang="en-US" sz="2400" dirty="0">
                <a:solidFill>
                  <a:schemeClr val="bg2">
                    <a:lumMod val="10000"/>
                  </a:schemeClr>
                </a:solidFill>
                <a:latin typeface="Century Gothic" panose="020B0502020202020204" pitchFamily="34" charset="0"/>
              </a:rPr>
              <a:t>νοημοσύνη και κοινωνικό κεφάλαιο έχει η </a:t>
            </a:r>
            <a:r>
              <a:rPr lang="el-GR" altLang="en-US" sz="2400" dirty="0" err="1" smtClean="0">
                <a:solidFill>
                  <a:schemeClr val="bg2">
                    <a:lumMod val="10000"/>
                  </a:schemeClr>
                </a:solidFill>
                <a:latin typeface="Century Gothic" panose="020B0502020202020204" pitchFamily="34" charset="0"/>
              </a:rPr>
              <a:t>Franca</a:t>
            </a:r>
            <a:r>
              <a:rPr lang="el-GR" altLang="en-US" sz="2400" dirty="0" smtClean="0">
                <a:solidFill>
                  <a:schemeClr val="bg2">
                    <a:lumMod val="10000"/>
                  </a:schemeClr>
                </a:solidFill>
                <a:latin typeface="Century Gothic" panose="020B0502020202020204" pitchFamily="34" charset="0"/>
              </a:rPr>
              <a:t>, που </a:t>
            </a:r>
            <a:r>
              <a:rPr lang="el-GR" altLang="en-US" sz="2400" dirty="0">
                <a:solidFill>
                  <a:schemeClr val="bg2">
                    <a:lumMod val="10000"/>
                  </a:schemeClr>
                </a:solidFill>
                <a:latin typeface="Century Gothic" panose="020B0502020202020204" pitchFamily="34" charset="0"/>
              </a:rPr>
              <a:t>θα </a:t>
            </a:r>
            <a:r>
              <a:rPr lang="el-GR" altLang="en-US" sz="2400" dirty="0" smtClean="0">
                <a:solidFill>
                  <a:schemeClr val="bg2">
                    <a:lumMod val="10000"/>
                  </a:schemeClr>
                </a:solidFill>
                <a:latin typeface="Century Gothic" panose="020B0502020202020204" pitchFamily="34" charset="0"/>
              </a:rPr>
              <a:t>υποστήριζαν </a:t>
            </a:r>
            <a:r>
              <a:rPr lang="el-GR" altLang="en-US" sz="2400" dirty="0">
                <a:solidFill>
                  <a:schemeClr val="bg2">
                    <a:lumMod val="10000"/>
                  </a:schemeClr>
                </a:solidFill>
                <a:latin typeface="Century Gothic" panose="020B0502020202020204" pitchFamily="34" charset="0"/>
              </a:rPr>
              <a:t>το σχέδιό </a:t>
            </a:r>
            <a:r>
              <a:rPr lang="el-GR" altLang="en-US" sz="2400" dirty="0" smtClean="0">
                <a:solidFill>
                  <a:schemeClr val="bg2">
                    <a:lumMod val="10000"/>
                  </a:schemeClr>
                </a:solidFill>
                <a:latin typeface="Century Gothic" panose="020B0502020202020204" pitchFamily="34" charset="0"/>
              </a:rPr>
              <a:t>της;</a:t>
            </a:r>
            <a:r>
              <a:rPr lang="en-US" altLang="en-US" sz="2400" dirty="0" smtClean="0">
                <a:solidFill>
                  <a:schemeClr val="bg2">
                    <a:lumMod val="10000"/>
                  </a:schemeClr>
                </a:solidFill>
                <a:latin typeface="Century Gothic" panose="020B0502020202020204" pitchFamily="34" charset="0"/>
              </a:rPr>
              <a:t> </a:t>
            </a:r>
          </a:p>
          <a:p>
            <a:pPr marL="285750" indent="-285750" eaLnBrk="1" hangingPunct="1">
              <a:buFont typeface="Arial" panose="020B0604020202020204" pitchFamily="34" charset="0"/>
              <a:buChar char="•"/>
              <a:defRPr/>
            </a:pPr>
            <a:endParaRPr lang="en-US" altLang="en-US" sz="2400" dirty="0" smtClean="0">
              <a:solidFill>
                <a:schemeClr val="bg2">
                  <a:lumMod val="10000"/>
                </a:schemeClr>
              </a:solidFill>
              <a:latin typeface="Century Gothic" panose="020B0502020202020204" pitchFamily="34" charset="0"/>
            </a:endParaRPr>
          </a:p>
          <a:p>
            <a:pPr marL="285750" indent="-285750" eaLnBrk="1" hangingPunct="1">
              <a:buFont typeface="Arial" panose="020B0604020202020204" pitchFamily="34" charset="0"/>
              <a:buChar char="•"/>
              <a:defRPr/>
            </a:pPr>
            <a:r>
              <a:rPr lang="el-GR" altLang="en-US" sz="2400" dirty="0">
                <a:solidFill>
                  <a:schemeClr val="bg2">
                    <a:lumMod val="10000"/>
                  </a:schemeClr>
                </a:solidFill>
                <a:latin typeface="Century Gothic" panose="020B0502020202020204" pitchFamily="34" charset="0"/>
              </a:rPr>
              <a:t>Τι είδους </a:t>
            </a:r>
            <a:r>
              <a:rPr lang="el-GR" altLang="en-US" sz="2400" dirty="0" smtClean="0">
                <a:solidFill>
                  <a:schemeClr val="bg2">
                    <a:lumMod val="10000"/>
                  </a:schemeClr>
                </a:solidFill>
                <a:latin typeface="Century Gothic" panose="020B0502020202020204" pitchFamily="34" charset="0"/>
              </a:rPr>
              <a:t>αντιθέσεις </a:t>
            </a:r>
            <a:r>
              <a:rPr lang="el-GR" altLang="en-US" sz="2400" dirty="0">
                <a:solidFill>
                  <a:schemeClr val="bg2">
                    <a:lumMod val="10000"/>
                  </a:schemeClr>
                </a:solidFill>
                <a:latin typeface="Century Gothic" panose="020B0502020202020204" pitchFamily="34" charset="0"/>
              </a:rPr>
              <a:t>μπορεί να αντιμετωπίσει η </a:t>
            </a:r>
            <a:r>
              <a:rPr lang="el-GR" altLang="en-US" sz="2400" dirty="0" err="1">
                <a:solidFill>
                  <a:schemeClr val="bg2">
                    <a:lumMod val="10000"/>
                  </a:schemeClr>
                </a:solidFill>
                <a:latin typeface="Century Gothic" panose="020B0502020202020204" pitchFamily="34" charset="0"/>
              </a:rPr>
              <a:t>Franca</a:t>
            </a:r>
            <a:r>
              <a:rPr lang="el-GR" altLang="en-US" sz="2400" dirty="0" smtClean="0">
                <a:solidFill>
                  <a:schemeClr val="bg2">
                    <a:lumMod val="10000"/>
                  </a:schemeClr>
                </a:solidFill>
                <a:latin typeface="Century Gothic" panose="020B0502020202020204" pitchFamily="34" charset="0"/>
              </a:rPr>
              <a:t>;</a:t>
            </a:r>
            <a:endParaRPr lang="en-US" altLang="en-US" sz="2400" dirty="0">
              <a:solidFill>
                <a:schemeClr val="bg2">
                  <a:lumMod val="10000"/>
                </a:schemeClr>
              </a:solidFill>
              <a:latin typeface="Century Gothic" panose="020B0502020202020204" pitchFamily="34" charset="0"/>
            </a:endParaRPr>
          </a:p>
          <a:p>
            <a:pPr marL="285750" indent="-285750" eaLnBrk="1" hangingPunct="1">
              <a:buFont typeface="Arial" panose="020B0604020202020204" pitchFamily="34" charset="0"/>
              <a:buChar char="•"/>
              <a:defRPr/>
            </a:pPr>
            <a:endParaRPr lang="en-US" altLang="en-US" sz="2400" dirty="0">
              <a:solidFill>
                <a:schemeClr val="bg2">
                  <a:lumMod val="10000"/>
                </a:schemeClr>
              </a:solidFill>
              <a:latin typeface="Century Gothic" panose="020B0502020202020204" pitchFamily="34" charset="0"/>
            </a:endParaRPr>
          </a:p>
          <a:p>
            <a:pPr marL="285750" indent="-285750" eaLnBrk="1" hangingPunct="1">
              <a:buFont typeface="Arial" panose="020B0604020202020204" pitchFamily="34" charset="0"/>
              <a:buChar char="•"/>
              <a:defRPr/>
            </a:pPr>
            <a:r>
              <a:rPr lang="el-GR" altLang="en-US" sz="2400" dirty="0">
                <a:solidFill>
                  <a:schemeClr val="bg2">
                    <a:lumMod val="10000"/>
                  </a:schemeClr>
                </a:solidFill>
                <a:latin typeface="Century Gothic" panose="020B0502020202020204" pitchFamily="34" charset="0"/>
              </a:rPr>
              <a:t>Πώς μπορούν να επηρεαστούν οι 4 παράγοντες απόφασης </a:t>
            </a:r>
            <a:r>
              <a:rPr lang="el-GR" altLang="en-US" sz="2400" dirty="0" smtClean="0">
                <a:solidFill>
                  <a:schemeClr val="bg2">
                    <a:lumMod val="10000"/>
                  </a:schemeClr>
                </a:solidFill>
                <a:latin typeface="Century Gothic" panose="020B0502020202020204" pitchFamily="34" charset="0"/>
              </a:rPr>
              <a:t>αγοράς;</a:t>
            </a:r>
            <a:endParaRPr lang="en-US" altLang="en-US" sz="2400" dirty="0">
              <a:solidFill>
                <a:schemeClr val="bg2">
                  <a:lumMod val="10000"/>
                </a:schemeClr>
              </a:solidFill>
              <a:latin typeface="Century Gothic" panose="020B0502020202020204" pitchFamily="34" charset="0"/>
            </a:endParaRPr>
          </a:p>
          <a:p>
            <a:pPr eaLnBrk="1" hangingPunct="1">
              <a:defRPr/>
            </a:pPr>
            <a:endParaRPr lang="en-US" altLang="en-US" sz="2400" dirty="0">
              <a:solidFill>
                <a:schemeClr val="bg2">
                  <a:lumMod val="10000"/>
                </a:schemeClr>
              </a:solidFill>
              <a:latin typeface="Century Gothic" panose="020B0502020202020204" pitchFamily="34" charset="0"/>
            </a:endParaRPr>
          </a:p>
          <a:p>
            <a:pPr eaLnBrk="1" hangingPunct="1">
              <a:defRPr/>
            </a:pPr>
            <a:r>
              <a:rPr lang="el-GR" altLang="en-US" sz="2400" dirty="0">
                <a:solidFill>
                  <a:schemeClr val="bg2">
                    <a:lumMod val="10000"/>
                  </a:schemeClr>
                </a:solidFill>
                <a:latin typeface="Century Gothic" panose="020B0502020202020204" pitchFamily="34" charset="0"/>
              </a:rPr>
              <a:t>Ετοιμάστε μία αφίσα με τις απαντήσεις της ομάδας σας</a:t>
            </a:r>
            <a:endParaRPr lang="en-US" altLang="en-US" sz="2400" dirty="0">
              <a:solidFill>
                <a:schemeClr val="bg2">
                  <a:lumMod val="10000"/>
                </a:schemeClr>
              </a:solidFill>
              <a:latin typeface="Century Gothic" panose="020B0502020202020204" pitchFamily="34" charset="0"/>
            </a:endParaRPr>
          </a:p>
        </p:txBody>
      </p:sp>
      <p:sp>
        <p:nvSpPr>
          <p:cNvPr id="18" name="TextBox 3">
            <a:extLst>
              <a:ext uri="{FF2B5EF4-FFF2-40B4-BE49-F238E27FC236}">
                <a16:creationId xmlns:a16="http://schemas.microsoft.com/office/drawing/2014/main" xmlns="" id="{8ED0520C-F6EA-403C-B1A8-6F91388667D4}"/>
              </a:ext>
            </a:extLst>
          </p:cNvPr>
          <p:cNvSpPr txBox="1">
            <a:spLocks noChangeArrowheads="1"/>
          </p:cNvSpPr>
          <p:nvPr/>
        </p:nvSpPr>
        <p:spPr bwMode="auto">
          <a:xfrm>
            <a:off x="428625" y="0"/>
            <a:ext cx="46291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l-GR" altLang="en-US" sz="2000" b="1" dirty="0" smtClean="0">
                <a:solidFill>
                  <a:schemeClr val="bg2">
                    <a:lumMod val="10000"/>
                  </a:schemeClr>
                </a:solidFill>
                <a:latin typeface="Century Gothic" panose="020B0502020202020204" pitchFamily="34" charset="0"/>
              </a:rPr>
              <a:t>Υπόθεση εργασίας Δυο</a:t>
            </a:r>
            <a:r>
              <a:rPr lang="en-GB" altLang="en-US" sz="2000" b="1" dirty="0" smtClean="0">
                <a:solidFill>
                  <a:schemeClr val="bg2">
                    <a:lumMod val="10000"/>
                  </a:schemeClr>
                </a:solidFill>
                <a:latin typeface="Century Gothic" panose="020B0502020202020204" pitchFamily="34" charset="0"/>
              </a:rPr>
              <a:t>: </a:t>
            </a:r>
            <a:r>
              <a:rPr lang="el-GR" altLang="en-US" sz="2000" b="1" dirty="0">
                <a:solidFill>
                  <a:schemeClr val="bg2">
                    <a:lumMod val="10000"/>
                  </a:schemeClr>
                </a:solidFill>
                <a:latin typeface="Century Gothic" panose="020B0502020202020204" pitchFamily="34" charset="0"/>
              </a:rPr>
              <a:t>Ένα αγροτικό σπίτι στην </a:t>
            </a:r>
            <a:r>
              <a:rPr lang="el-GR" altLang="en-US" sz="2000" b="1" dirty="0" err="1" smtClean="0">
                <a:solidFill>
                  <a:schemeClr val="bg2">
                    <a:lumMod val="10000"/>
                  </a:schemeClr>
                </a:solidFill>
                <a:latin typeface="Century Gothic" panose="020B0502020202020204" pitchFamily="34" charset="0"/>
              </a:rPr>
              <a:t>Ίστρια</a:t>
            </a:r>
            <a:endParaRPr lang="en-US" altLang="en-US" sz="2000" dirty="0">
              <a:solidFill>
                <a:schemeClr val="bg2">
                  <a:lumMod val="10000"/>
                </a:schemeClr>
              </a:solidFill>
              <a:latin typeface="Century Gothic" panose="020B0502020202020204" pitchFamily="34" charset="0"/>
            </a:endParaRPr>
          </a:p>
        </p:txBody>
      </p:sp>
    </p:spTree>
    <p:extLst>
      <p:ext uri="{BB962C8B-B14F-4D97-AF65-F5344CB8AC3E}">
        <p14:creationId xmlns:p14="http://schemas.microsoft.com/office/powerpoint/2010/main" val="4120616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extBox 3">
            <a:extLst>
              <a:ext uri="{FF2B5EF4-FFF2-40B4-BE49-F238E27FC236}">
                <a16:creationId xmlns:a16="http://schemas.microsoft.com/office/drawing/2014/main" xmlns="" id="{6024132F-574F-4364-887A-9B02FDCA4801}"/>
              </a:ext>
            </a:extLst>
          </p:cNvPr>
          <p:cNvSpPr txBox="1">
            <a:spLocks noChangeArrowheads="1"/>
          </p:cNvSpPr>
          <p:nvPr/>
        </p:nvSpPr>
        <p:spPr bwMode="auto">
          <a:xfrm>
            <a:off x="442913" y="144463"/>
            <a:ext cx="627062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2000" b="1" dirty="0" smtClean="0">
                <a:solidFill>
                  <a:schemeClr val="bg2">
                    <a:lumMod val="10000"/>
                  </a:schemeClr>
                </a:solidFill>
                <a:latin typeface="Century Gothic" panose="020B0502020202020204" pitchFamily="34" charset="0"/>
              </a:rPr>
              <a:t>Συζήτηση</a:t>
            </a:r>
            <a:r>
              <a:rPr lang="en-US" altLang="en-US" sz="2000" b="1" dirty="0" smtClean="0">
                <a:solidFill>
                  <a:schemeClr val="bg2">
                    <a:lumMod val="10000"/>
                  </a:schemeClr>
                </a:solidFill>
                <a:latin typeface="Century Gothic" panose="020B0502020202020204" pitchFamily="34" charset="0"/>
              </a:rPr>
              <a:t>: </a:t>
            </a:r>
            <a:r>
              <a:rPr lang="el-GR" altLang="en-US" sz="2000" b="1" dirty="0">
                <a:solidFill>
                  <a:schemeClr val="bg2">
                    <a:lumMod val="10000"/>
                  </a:schemeClr>
                </a:solidFill>
                <a:latin typeface="Century Gothic" panose="020B0502020202020204" pitchFamily="34" charset="0"/>
              </a:rPr>
              <a:t>Όπερα του </a:t>
            </a:r>
            <a:r>
              <a:rPr lang="el-GR" altLang="en-US" sz="2000" b="1" dirty="0" smtClean="0">
                <a:solidFill>
                  <a:schemeClr val="bg2">
                    <a:lumMod val="10000"/>
                  </a:schemeClr>
                </a:solidFill>
                <a:latin typeface="Century Gothic" panose="020B0502020202020204" pitchFamily="34" charset="0"/>
              </a:rPr>
              <a:t>Σίδνεϋ</a:t>
            </a:r>
            <a:endParaRPr lang="en-US" altLang="en-US" sz="2000" b="1" dirty="0">
              <a:solidFill>
                <a:schemeClr val="bg2">
                  <a:lumMod val="10000"/>
                </a:schemeClr>
              </a:solidFill>
              <a:latin typeface="Century Gothic" panose="020B0502020202020204" pitchFamily="34" charset="0"/>
            </a:endParaRPr>
          </a:p>
        </p:txBody>
      </p:sp>
      <p:cxnSp>
        <p:nvCxnSpPr>
          <p:cNvPr id="17" name="Straight Connector 16">
            <a:extLst>
              <a:ext uri="{FF2B5EF4-FFF2-40B4-BE49-F238E27FC236}">
                <a16:creationId xmlns:a16="http://schemas.microsoft.com/office/drawing/2014/main" xmlns="" id="{EEA81DBF-D2C0-48FE-9732-2C46CE391D35}"/>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4340" name="TextBox 3">
            <a:extLst>
              <a:ext uri="{FF2B5EF4-FFF2-40B4-BE49-F238E27FC236}">
                <a16:creationId xmlns:a16="http://schemas.microsoft.com/office/drawing/2014/main" xmlns="" id="{527BECB7-D88D-4FCB-BD70-84A2E1AA2728}"/>
              </a:ext>
            </a:extLst>
          </p:cNvPr>
          <p:cNvSpPr txBox="1">
            <a:spLocks noChangeArrowheads="1"/>
          </p:cNvSpPr>
          <p:nvPr/>
        </p:nvSpPr>
        <p:spPr bwMode="auto">
          <a:xfrm>
            <a:off x="-3175" y="209550"/>
            <a:ext cx="431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dirty="0">
                <a:latin typeface="Century Gothic" panose="020B0502020202020204" pitchFamily="34" charset="0"/>
              </a:rPr>
              <a:t>T.3</a:t>
            </a:r>
            <a:endParaRPr lang="en-US" altLang="en-US" sz="1400" dirty="0">
              <a:latin typeface="Century Gothic" panose="020B0502020202020204" pitchFamily="34" charset="0"/>
            </a:endParaRPr>
          </a:p>
        </p:txBody>
      </p:sp>
      <p:grpSp>
        <p:nvGrpSpPr>
          <p:cNvPr id="14341" name="Group 5">
            <a:extLst>
              <a:ext uri="{FF2B5EF4-FFF2-40B4-BE49-F238E27FC236}">
                <a16:creationId xmlns:a16="http://schemas.microsoft.com/office/drawing/2014/main" xmlns="" id="{A7074FE1-0BE6-48A0-9FA8-98C951314C54}"/>
              </a:ext>
            </a:extLst>
          </p:cNvPr>
          <p:cNvGrpSpPr>
            <a:grpSpLocks/>
          </p:cNvGrpSpPr>
          <p:nvPr/>
        </p:nvGrpSpPr>
        <p:grpSpPr bwMode="auto">
          <a:xfrm>
            <a:off x="5883275" y="-3175"/>
            <a:ext cx="3260725" cy="731838"/>
            <a:chOff x="6660575" y="-3177"/>
            <a:chExt cx="2483425" cy="560390"/>
          </a:xfrm>
        </p:grpSpPr>
        <p:pic>
          <p:nvPicPr>
            <p:cNvPr id="14344" name="Εικόνα 10">
              <a:extLst>
                <a:ext uri="{FF2B5EF4-FFF2-40B4-BE49-F238E27FC236}">
                  <a16:creationId xmlns:a16="http://schemas.microsoft.com/office/drawing/2014/main" xmlns="" id="{42DD1FA2-B8CD-4B9A-A4E7-F07C80E405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Εικόνα 12">
              <a:extLst>
                <a:ext uri="{FF2B5EF4-FFF2-40B4-BE49-F238E27FC236}">
                  <a16:creationId xmlns:a16="http://schemas.microsoft.com/office/drawing/2014/main" xmlns="" id="{4A389C8A-F650-4AF6-8C9C-56A2EA69D054}"/>
                </a:ext>
              </a:extLst>
            </p:cNvPr>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Εικόνα 13">
              <a:extLst>
                <a:ext uri="{FF2B5EF4-FFF2-40B4-BE49-F238E27FC236}">
                  <a16:creationId xmlns:a16="http://schemas.microsoft.com/office/drawing/2014/main" xmlns="" id="{F3A64C7B-5281-4FF5-B3C2-73184564D56B}"/>
                </a:ext>
              </a:extLst>
            </p:cNvPr>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Εικόνα 13">
              <a:extLst>
                <a:ext uri="{FF2B5EF4-FFF2-40B4-BE49-F238E27FC236}">
                  <a16:creationId xmlns:a16="http://schemas.microsoft.com/office/drawing/2014/main" xmlns="" id="{AF436759-5904-42E3-8F1E-4061CCB224D9}"/>
                </a:ext>
              </a:extLst>
            </p:cNvPr>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xmlns="" id="{1553DD42-A03C-4252-883E-2E1FC8098407}"/>
                </a:ext>
              </a:extLst>
            </p:cNvPr>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42BB321-B280-4766-ABEA-15071117FC9A}"/>
                </a:ext>
              </a:extLst>
            </p:cNvPr>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xmlns="" id="{F936870B-90A6-473A-B259-4F180AD9D0DB}"/>
              </a:ext>
            </a:extLst>
          </p:cNvPr>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xmlns="" id="{B66BFC18-2284-4798-AD72-AC8B59F67A4D}"/>
              </a:ext>
            </a:extLst>
          </p:cNvPr>
          <p:cNvPicPr>
            <a:picLocks noChangeAspect="1"/>
          </p:cNvPicPr>
          <p:nvPr/>
        </p:nvPicPr>
        <p:blipFill>
          <a:blip r:embed="rId7"/>
          <a:stretch>
            <a:fillRect/>
          </a:stretch>
        </p:blipFill>
        <p:spPr>
          <a:xfrm>
            <a:off x="559796" y="731503"/>
            <a:ext cx="8461374" cy="4497672"/>
          </a:xfrm>
          <a:prstGeom prst="rect">
            <a:avLst/>
          </a:prstGeom>
        </p:spPr>
      </p:pic>
      <p:sp>
        <p:nvSpPr>
          <p:cNvPr id="15" name="TextBox 14"/>
          <p:cNvSpPr txBox="1"/>
          <p:nvPr/>
        </p:nvSpPr>
        <p:spPr>
          <a:xfrm>
            <a:off x="547687" y="4574073"/>
            <a:ext cx="423946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Πολιτιστική Νοημοσύνη</a:t>
            </a:r>
            <a:endParaRPr lang="el-GR" sz="1050" dirty="0">
              <a:solidFill>
                <a:schemeClr val="bg2">
                  <a:lumMod val="10000"/>
                </a:schemeClr>
              </a:solidFill>
              <a:latin typeface="Century Gothic" pitchFamily="34" charset="0"/>
            </a:endParaRPr>
          </a:p>
        </p:txBody>
      </p:sp>
      <p:sp>
        <p:nvSpPr>
          <p:cNvPr id="16" name="TextBox 15"/>
          <p:cNvSpPr txBox="1"/>
          <p:nvPr/>
        </p:nvSpPr>
        <p:spPr>
          <a:xfrm>
            <a:off x="547687" y="4852133"/>
            <a:ext cx="212379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Κατά</a:t>
            </a:r>
            <a:endParaRPr lang="el-GR" sz="1050" dirty="0">
              <a:solidFill>
                <a:schemeClr val="bg2">
                  <a:lumMod val="10000"/>
                </a:schemeClr>
              </a:solidFill>
              <a:latin typeface="Century Gothic" pitchFamily="34" charset="0"/>
            </a:endParaRPr>
          </a:p>
        </p:txBody>
      </p:sp>
      <p:sp>
        <p:nvSpPr>
          <p:cNvPr id="18" name="TextBox 17"/>
          <p:cNvSpPr txBox="1"/>
          <p:nvPr/>
        </p:nvSpPr>
        <p:spPr>
          <a:xfrm>
            <a:off x="2660633" y="4851970"/>
            <a:ext cx="212379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Υπέρ</a:t>
            </a:r>
            <a:endParaRPr lang="el-GR" sz="1050" dirty="0">
              <a:solidFill>
                <a:schemeClr val="bg2">
                  <a:lumMod val="10000"/>
                </a:schemeClr>
              </a:solidFill>
              <a:latin typeface="Century Gothic" pitchFamily="34" charset="0"/>
            </a:endParaRPr>
          </a:p>
        </p:txBody>
      </p:sp>
      <p:sp>
        <p:nvSpPr>
          <p:cNvPr id="19" name="TextBox 18"/>
          <p:cNvSpPr txBox="1"/>
          <p:nvPr/>
        </p:nvSpPr>
        <p:spPr>
          <a:xfrm>
            <a:off x="548910" y="5133458"/>
            <a:ext cx="2108999" cy="1726627"/>
          </a:xfrm>
          <a:prstGeom prst="rect">
            <a:avLst/>
          </a:prstGeom>
          <a:solidFill>
            <a:schemeClr val="bg1"/>
          </a:solidFill>
          <a:ln>
            <a:solidFill>
              <a:schemeClr val="accent1"/>
            </a:solidFill>
          </a:ln>
        </p:spPr>
        <p:txBody>
          <a:bodyPr wrap="square">
            <a:spAutoFit/>
          </a:bodyPr>
          <a:lstStyle/>
          <a:p>
            <a:pPr>
              <a:defRPr/>
            </a:pPr>
            <a:r>
              <a:rPr lang="el-GR" sz="1180" b="1" dirty="0" smtClean="0">
                <a:solidFill>
                  <a:schemeClr val="bg2">
                    <a:lumMod val="10000"/>
                  </a:schemeClr>
                </a:solidFill>
                <a:latin typeface="Century Gothic" pitchFamily="34" charset="0"/>
              </a:rPr>
              <a:t>Κόστος</a:t>
            </a:r>
            <a:r>
              <a:rPr lang="en-US" sz="1180" b="1" dirty="0" smtClean="0">
                <a:solidFill>
                  <a:schemeClr val="bg2">
                    <a:lumMod val="10000"/>
                  </a:schemeClr>
                </a:solidFill>
                <a:latin typeface="Century Gothic" pitchFamily="34" charset="0"/>
              </a:rPr>
              <a:t>:</a:t>
            </a:r>
            <a:r>
              <a:rPr lang="el-GR" sz="1180" b="1" dirty="0" smtClean="0">
                <a:solidFill>
                  <a:schemeClr val="bg2">
                    <a:lumMod val="10000"/>
                  </a:schemeClr>
                </a:solidFill>
                <a:latin typeface="Century Gothic" pitchFamily="34" charset="0"/>
              </a:rPr>
              <a:t> </a:t>
            </a:r>
            <a:r>
              <a:rPr lang="el-GR" sz="1180" dirty="0" smtClean="0">
                <a:solidFill>
                  <a:schemeClr val="bg2">
                    <a:lumMod val="10000"/>
                  </a:schemeClr>
                </a:solidFill>
                <a:latin typeface="Century Gothic" pitchFamily="34" charset="0"/>
              </a:rPr>
              <a:t>Δαπανηρό και εκτός Προϋπολογισμού</a:t>
            </a:r>
          </a:p>
          <a:p>
            <a:pPr>
              <a:defRPr/>
            </a:pPr>
            <a:r>
              <a:rPr lang="el-GR" sz="1180" b="1" dirty="0" smtClean="0">
                <a:solidFill>
                  <a:schemeClr val="bg2">
                    <a:lumMod val="10000"/>
                  </a:schemeClr>
                </a:solidFill>
                <a:latin typeface="Century Gothic" pitchFamily="34" charset="0"/>
              </a:rPr>
              <a:t>Εναλλακτικές χρήσεις για τα χρήματα</a:t>
            </a:r>
            <a:r>
              <a:rPr lang="en-US" sz="1180" b="1" dirty="0" smtClean="0">
                <a:solidFill>
                  <a:schemeClr val="bg2">
                    <a:lumMod val="10000"/>
                  </a:schemeClr>
                </a:solidFill>
                <a:latin typeface="Century Gothic" pitchFamily="34" charset="0"/>
              </a:rPr>
              <a:t>: </a:t>
            </a:r>
            <a:r>
              <a:rPr lang="el-GR" sz="1180" dirty="0" smtClean="0">
                <a:solidFill>
                  <a:schemeClr val="bg2">
                    <a:lumMod val="10000"/>
                  </a:schemeClr>
                </a:solidFill>
                <a:latin typeface="Century Gothic" pitchFamily="34" charset="0"/>
              </a:rPr>
              <a:t>Υγεία, Εκπαίδευση</a:t>
            </a:r>
          </a:p>
          <a:p>
            <a:pPr>
              <a:defRPr/>
            </a:pPr>
            <a:r>
              <a:rPr lang="el-GR" sz="1180" b="1" dirty="0" smtClean="0">
                <a:solidFill>
                  <a:schemeClr val="bg2">
                    <a:lumMod val="10000"/>
                  </a:schemeClr>
                </a:solidFill>
                <a:latin typeface="Century Gothic" pitchFamily="34" charset="0"/>
              </a:rPr>
              <a:t>Αθλητισμός</a:t>
            </a:r>
            <a:r>
              <a:rPr lang="en-US" sz="1180" b="1" dirty="0" smtClean="0">
                <a:solidFill>
                  <a:schemeClr val="bg2">
                    <a:lumMod val="10000"/>
                  </a:schemeClr>
                </a:solidFill>
                <a:latin typeface="Century Gothic" pitchFamily="34" charset="0"/>
              </a:rPr>
              <a:t>: </a:t>
            </a:r>
            <a:r>
              <a:rPr lang="en-US" sz="1180" dirty="0" smtClean="0">
                <a:solidFill>
                  <a:schemeClr val="bg2">
                    <a:lumMod val="10000"/>
                  </a:schemeClr>
                </a:solidFill>
                <a:latin typeface="Century Gothic" pitchFamily="34" charset="0"/>
              </a:rPr>
              <a:t>Rugby, Cricket</a:t>
            </a:r>
          </a:p>
          <a:p>
            <a:pPr>
              <a:defRPr/>
            </a:pPr>
            <a:r>
              <a:rPr lang="el-GR" sz="1180" b="1" dirty="0" smtClean="0">
                <a:solidFill>
                  <a:schemeClr val="bg2">
                    <a:lumMod val="10000"/>
                  </a:schemeClr>
                </a:solidFill>
                <a:latin typeface="Century Gothic" pitchFamily="34" charset="0"/>
              </a:rPr>
              <a:t>Αντιπαλότητα</a:t>
            </a:r>
            <a:r>
              <a:rPr lang="en-US" sz="1180" b="1" dirty="0" smtClean="0">
                <a:solidFill>
                  <a:schemeClr val="bg2">
                    <a:lumMod val="10000"/>
                  </a:schemeClr>
                </a:solidFill>
                <a:latin typeface="Century Gothic" pitchFamily="34" charset="0"/>
              </a:rPr>
              <a:t>: </a:t>
            </a:r>
            <a:r>
              <a:rPr lang="el-GR" sz="1180" dirty="0" smtClean="0">
                <a:solidFill>
                  <a:schemeClr val="bg2">
                    <a:lumMod val="10000"/>
                  </a:schemeClr>
                </a:solidFill>
                <a:latin typeface="Century Gothic" pitchFamily="34" charset="0"/>
              </a:rPr>
              <a:t>Βρίσκεται στο Σίδνεϋ  </a:t>
            </a:r>
            <a:endParaRPr lang="el-GR" sz="1180" dirty="0">
              <a:solidFill>
                <a:schemeClr val="bg2">
                  <a:lumMod val="10000"/>
                </a:schemeClr>
              </a:solidFill>
              <a:latin typeface="Century Gothic" pitchFamily="34" charset="0"/>
            </a:endParaRPr>
          </a:p>
        </p:txBody>
      </p:sp>
      <p:sp>
        <p:nvSpPr>
          <p:cNvPr id="20" name="TextBox 19"/>
          <p:cNvSpPr txBox="1"/>
          <p:nvPr/>
        </p:nvSpPr>
        <p:spPr>
          <a:xfrm>
            <a:off x="2660598" y="5128969"/>
            <a:ext cx="2123830" cy="1181862"/>
          </a:xfrm>
          <a:prstGeom prst="rect">
            <a:avLst/>
          </a:prstGeom>
          <a:solidFill>
            <a:schemeClr val="bg1"/>
          </a:solidFill>
          <a:ln>
            <a:solidFill>
              <a:schemeClr val="accent1"/>
            </a:solidFill>
          </a:ln>
        </p:spPr>
        <p:txBody>
          <a:bodyPr wrap="square">
            <a:spAutoFit/>
          </a:bodyPr>
          <a:lstStyle/>
          <a:p>
            <a:pPr>
              <a:defRPr/>
            </a:pPr>
            <a:r>
              <a:rPr lang="el-GR" sz="1180" b="1" dirty="0" smtClean="0">
                <a:solidFill>
                  <a:schemeClr val="bg2">
                    <a:lumMod val="10000"/>
                  </a:schemeClr>
                </a:solidFill>
                <a:latin typeface="Century Gothic" pitchFamily="34" charset="0"/>
              </a:rPr>
              <a:t>Κτίριο</a:t>
            </a:r>
            <a:r>
              <a:rPr lang="en-US" sz="1180" b="1" dirty="0" smtClean="0">
                <a:solidFill>
                  <a:schemeClr val="bg2">
                    <a:lumMod val="10000"/>
                  </a:schemeClr>
                </a:solidFill>
                <a:latin typeface="Century Gothic" pitchFamily="34" charset="0"/>
              </a:rPr>
              <a:t>:</a:t>
            </a:r>
            <a:r>
              <a:rPr lang="el-GR" sz="1180" b="1" dirty="0" smtClean="0">
                <a:solidFill>
                  <a:schemeClr val="bg2">
                    <a:lumMod val="10000"/>
                  </a:schemeClr>
                </a:solidFill>
                <a:latin typeface="Century Gothic" pitchFamily="34" charset="0"/>
              </a:rPr>
              <a:t> </a:t>
            </a:r>
            <a:r>
              <a:rPr lang="el-GR" sz="1180" dirty="0" smtClean="0">
                <a:solidFill>
                  <a:schemeClr val="bg2">
                    <a:lumMod val="10000"/>
                  </a:schemeClr>
                </a:solidFill>
                <a:latin typeface="Century Gothic" pitchFamily="34" charset="0"/>
              </a:rPr>
              <a:t>Αρχιτεκτονική, εμβληματικό, Τοποθεσία</a:t>
            </a:r>
          </a:p>
          <a:p>
            <a:pPr>
              <a:defRPr/>
            </a:pPr>
            <a:r>
              <a:rPr lang="el-GR" sz="1180" b="1" dirty="0" smtClean="0">
                <a:solidFill>
                  <a:schemeClr val="bg2">
                    <a:lumMod val="10000"/>
                  </a:schemeClr>
                </a:solidFill>
                <a:latin typeface="Century Gothic" pitchFamily="34" charset="0"/>
              </a:rPr>
              <a:t>Τέχνες του Θεάματος</a:t>
            </a:r>
            <a:r>
              <a:rPr lang="en-US" sz="1180" b="1" dirty="0" smtClean="0">
                <a:solidFill>
                  <a:schemeClr val="bg2">
                    <a:lumMod val="10000"/>
                  </a:schemeClr>
                </a:solidFill>
                <a:latin typeface="Century Gothic" pitchFamily="34" charset="0"/>
              </a:rPr>
              <a:t>: </a:t>
            </a:r>
            <a:r>
              <a:rPr lang="el-GR" sz="1180" dirty="0" smtClean="0">
                <a:solidFill>
                  <a:schemeClr val="bg2">
                    <a:lumMod val="10000"/>
                  </a:schemeClr>
                </a:solidFill>
                <a:latin typeface="Century Gothic" pitchFamily="34" charset="0"/>
              </a:rPr>
              <a:t>Μουσική, Όπερα</a:t>
            </a:r>
          </a:p>
          <a:p>
            <a:pPr>
              <a:defRPr/>
            </a:pPr>
            <a:r>
              <a:rPr lang="el-GR" sz="1180" b="1" dirty="0" smtClean="0">
                <a:solidFill>
                  <a:schemeClr val="bg2">
                    <a:lumMod val="10000"/>
                  </a:schemeClr>
                </a:solidFill>
                <a:latin typeface="Century Gothic" pitchFamily="34" charset="0"/>
              </a:rPr>
              <a:t>Αντιπαλότητα</a:t>
            </a:r>
            <a:r>
              <a:rPr lang="en-US" sz="1180" b="1" dirty="0" smtClean="0">
                <a:solidFill>
                  <a:schemeClr val="bg2">
                    <a:lumMod val="10000"/>
                  </a:schemeClr>
                </a:solidFill>
                <a:latin typeface="Century Gothic" pitchFamily="34" charset="0"/>
              </a:rPr>
              <a:t>: </a:t>
            </a:r>
            <a:r>
              <a:rPr lang="el-GR" sz="1180" dirty="0" smtClean="0">
                <a:solidFill>
                  <a:schemeClr val="bg2">
                    <a:lumMod val="10000"/>
                  </a:schemeClr>
                </a:solidFill>
                <a:latin typeface="Century Gothic" pitchFamily="34" charset="0"/>
              </a:rPr>
              <a:t>Βρίσκεται στο Σίδνεϋ  </a:t>
            </a:r>
            <a:endParaRPr lang="el-GR" sz="1180" dirty="0">
              <a:solidFill>
                <a:schemeClr val="bg2">
                  <a:lumMod val="10000"/>
                </a:schemeClr>
              </a:solidFill>
              <a:latin typeface="Century Gothic" pitchFamily="34" charset="0"/>
            </a:endParaRPr>
          </a:p>
        </p:txBody>
      </p:sp>
      <p:sp>
        <p:nvSpPr>
          <p:cNvPr id="21" name="TextBox 20"/>
          <p:cNvSpPr txBox="1"/>
          <p:nvPr/>
        </p:nvSpPr>
        <p:spPr>
          <a:xfrm>
            <a:off x="4784492" y="4575858"/>
            <a:ext cx="423946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Κοινωνικό κεφάλαιο</a:t>
            </a:r>
            <a:endParaRPr lang="el-GR" sz="1050" dirty="0">
              <a:solidFill>
                <a:schemeClr val="bg2">
                  <a:lumMod val="10000"/>
                </a:schemeClr>
              </a:solidFill>
              <a:latin typeface="Century Gothic" pitchFamily="34" charset="0"/>
            </a:endParaRPr>
          </a:p>
        </p:txBody>
      </p:sp>
      <p:sp>
        <p:nvSpPr>
          <p:cNvPr id="23" name="TextBox 22"/>
          <p:cNvSpPr txBox="1"/>
          <p:nvPr/>
        </p:nvSpPr>
        <p:spPr>
          <a:xfrm>
            <a:off x="4784492" y="4853918"/>
            <a:ext cx="212379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Κατά</a:t>
            </a:r>
            <a:endParaRPr lang="el-GR" sz="1050" dirty="0">
              <a:solidFill>
                <a:schemeClr val="bg2">
                  <a:lumMod val="10000"/>
                </a:schemeClr>
              </a:solidFill>
              <a:latin typeface="Century Gothic" pitchFamily="34" charset="0"/>
            </a:endParaRPr>
          </a:p>
        </p:txBody>
      </p:sp>
      <p:sp>
        <p:nvSpPr>
          <p:cNvPr id="24" name="TextBox 23"/>
          <p:cNvSpPr txBox="1"/>
          <p:nvPr/>
        </p:nvSpPr>
        <p:spPr>
          <a:xfrm>
            <a:off x="6897438" y="4853755"/>
            <a:ext cx="212379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Υπέρ</a:t>
            </a:r>
            <a:endParaRPr lang="el-GR" sz="1050" dirty="0">
              <a:solidFill>
                <a:schemeClr val="bg2">
                  <a:lumMod val="10000"/>
                </a:schemeClr>
              </a:solidFill>
              <a:latin typeface="Century Gothic" pitchFamily="34" charset="0"/>
            </a:endParaRPr>
          </a:p>
        </p:txBody>
      </p:sp>
      <p:sp>
        <p:nvSpPr>
          <p:cNvPr id="25" name="TextBox 24"/>
          <p:cNvSpPr txBox="1"/>
          <p:nvPr/>
        </p:nvSpPr>
        <p:spPr>
          <a:xfrm>
            <a:off x="4785715" y="5129419"/>
            <a:ext cx="2108999" cy="1363450"/>
          </a:xfrm>
          <a:prstGeom prst="rect">
            <a:avLst/>
          </a:prstGeom>
          <a:solidFill>
            <a:schemeClr val="bg1"/>
          </a:solidFill>
          <a:ln>
            <a:solidFill>
              <a:schemeClr val="accent1"/>
            </a:solidFill>
          </a:ln>
        </p:spPr>
        <p:txBody>
          <a:bodyPr wrap="square">
            <a:spAutoFit/>
          </a:bodyPr>
          <a:lstStyle/>
          <a:p>
            <a:pPr>
              <a:defRPr/>
            </a:pPr>
            <a:r>
              <a:rPr lang="el-GR" sz="1180" dirty="0" smtClean="0">
                <a:solidFill>
                  <a:schemeClr val="bg2">
                    <a:lumMod val="10000"/>
                  </a:schemeClr>
                </a:solidFill>
                <a:latin typeface="Century Gothic" pitchFamily="34" charset="0"/>
              </a:rPr>
              <a:t>Η ομάδα εναντίωσης </a:t>
            </a:r>
            <a:r>
              <a:rPr lang="el-GR" sz="1180" dirty="0">
                <a:solidFill>
                  <a:schemeClr val="bg2">
                    <a:lumMod val="10000"/>
                  </a:schemeClr>
                </a:solidFill>
                <a:latin typeface="Century Gothic" pitchFamily="34" charset="0"/>
              </a:rPr>
              <a:t>ανέπτυξε εμπιστοσύνη και </a:t>
            </a:r>
            <a:r>
              <a:rPr lang="el-GR" sz="1180" dirty="0" smtClean="0">
                <a:solidFill>
                  <a:schemeClr val="bg2">
                    <a:lumMod val="10000"/>
                  </a:schemeClr>
                </a:solidFill>
                <a:latin typeface="Century Gothic" pitchFamily="34" charset="0"/>
              </a:rPr>
              <a:t>αμοιβαιότητα</a:t>
            </a:r>
          </a:p>
          <a:p>
            <a:pPr>
              <a:defRPr/>
            </a:pPr>
            <a:endParaRPr lang="el-GR" sz="1180" dirty="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Διαμαρτυρίες μεγάλης κλίμακας ενάντια στην κατασκευή</a:t>
            </a:r>
            <a:endParaRPr lang="el-GR" sz="1180" dirty="0">
              <a:solidFill>
                <a:schemeClr val="bg2">
                  <a:lumMod val="10000"/>
                </a:schemeClr>
              </a:solidFill>
              <a:latin typeface="Century Gothic" pitchFamily="34" charset="0"/>
            </a:endParaRPr>
          </a:p>
        </p:txBody>
      </p:sp>
      <p:sp>
        <p:nvSpPr>
          <p:cNvPr id="26" name="TextBox 25"/>
          <p:cNvSpPr txBox="1"/>
          <p:nvPr/>
        </p:nvSpPr>
        <p:spPr>
          <a:xfrm>
            <a:off x="6897403" y="5130754"/>
            <a:ext cx="2123830" cy="1363450"/>
          </a:xfrm>
          <a:prstGeom prst="rect">
            <a:avLst/>
          </a:prstGeom>
          <a:solidFill>
            <a:schemeClr val="bg1"/>
          </a:solidFill>
          <a:ln>
            <a:solidFill>
              <a:schemeClr val="accent1"/>
            </a:solidFill>
          </a:ln>
        </p:spPr>
        <p:txBody>
          <a:bodyPr wrap="square">
            <a:spAutoFit/>
          </a:bodyPr>
          <a:lstStyle/>
          <a:p>
            <a:pPr>
              <a:defRPr/>
            </a:pPr>
            <a:r>
              <a:rPr lang="el-GR" sz="1180" dirty="0">
                <a:solidFill>
                  <a:schemeClr val="bg2">
                    <a:lumMod val="10000"/>
                  </a:schemeClr>
                </a:solidFill>
                <a:latin typeface="Century Gothic" pitchFamily="34" charset="0"/>
              </a:rPr>
              <a:t>Η ομάδα </a:t>
            </a:r>
            <a:r>
              <a:rPr lang="el-GR" sz="1180" dirty="0" smtClean="0">
                <a:solidFill>
                  <a:schemeClr val="bg2">
                    <a:lumMod val="10000"/>
                  </a:schemeClr>
                </a:solidFill>
                <a:latin typeface="Century Gothic" pitchFamily="34" charset="0"/>
              </a:rPr>
              <a:t>υποστήριξης </a:t>
            </a:r>
            <a:r>
              <a:rPr lang="el-GR" sz="1180" dirty="0">
                <a:solidFill>
                  <a:schemeClr val="bg2">
                    <a:lumMod val="10000"/>
                  </a:schemeClr>
                </a:solidFill>
                <a:latin typeface="Century Gothic" pitchFamily="34" charset="0"/>
              </a:rPr>
              <a:t>ανέπτυξε εμπιστοσύνη και </a:t>
            </a:r>
            <a:r>
              <a:rPr lang="el-GR" sz="1180" dirty="0" smtClean="0">
                <a:solidFill>
                  <a:schemeClr val="bg2">
                    <a:lumMod val="10000"/>
                  </a:schemeClr>
                </a:solidFill>
                <a:latin typeface="Century Gothic" pitchFamily="34" charset="0"/>
              </a:rPr>
              <a:t>αμοιβαιότητα</a:t>
            </a:r>
          </a:p>
          <a:p>
            <a:pPr>
              <a:defRPr/>
            </a:pPr>
            <a:endParaRPr lang="el-GR" sz="1180" dirty="0">
              <a:solidFill>
                <a:schemeClr val="bg2">
                  <a:lumMod val="10000"/>
                </a:schemeClr>
              </a:solidFill>
              <a:latin typeface="Century Gothic" pitchFamily="34" charset="0"/>
            </a:endParaRPr>
          </a:p>
          <a:p>
            <a:pPr>
              <a:defRPr/>
            </a:pPr>
            <a:r>
              <a:rPr lang="el-GR" sz="1180" dirty="0">
                <a:solidFill>
                  <a:schemeClr val="bg2">
                    <a:lumMod val="10000"/>
                  </a:schemeClr>
                </a:solidFill>
                <a:latin typeface="Century Gothic" pitchFamily="34" charset="0"/>
              </a:rPr>
              <a:t>Διαμαρτυρίες μεγάλης κλίμακας </a:t>
            </a:r>
            <a:r>
              <a:rPr lang="el-GR" sz="1180" dirty="0" smtClean="0">
                <a:solidFill>
                  <a:schemeClr val="bg2">
                    <a:lumMod val="10000"/>
                  </a:schemeClr>
                </a:solidFill>
                <a:latin typeface="Century Gothic" pitchFamily="34" charset="0"/>
              </a:rPr>
              <a:t>υπέρ της κατασκευής</a:t>
            </a:r>
            <a:endParaRPr lang="el-GR" sz="1180" dirty="0">
              <a:solidFill>
                <a:schemeClr val="bg2">
                  <a:lumMod val="10000"/>
                </a:schemeClr>
              </a:solidFill>
              <a:latin typeface="Century Gothic"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extBox 3">
            <a:extLst>
              <a:ext uri="{FF2B5EF4-FFF2-40B4-BE49-F238E27FC236}">
                <a16:creationId xmlns:a16="http://schemas.microsoft.com/office/drawing/2014/main" xmlns="" id="{6024132F-574F-4364-887A-9B02FDCA4801}"/>
              </a:ext>
            </a:extLst>
          </p:cNvPr>
          <p:cNvSpPr txBox="1">
            <a:spLocks noChangeArrowheads="1"/>
          </p:cNvSpPr>
          <p:nvPr/>
        </p:nvSpPr>
        <p:spPr bwMode="auto">
          <a:xfrm>
            <a:off x="442913" y="144463"/>
            <a:ext cx="627062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2000" b="1" dirty="0" smtClean="0">
                <a:solidFill>
                  <a:schemeClr val="bg2">
                    <a:lumMod val="10000"/>
                  </a:schemeClr>
                </a:solidFill>
                <a:latin typeface="Century Gothic" panose="020B0502020202020204" pitchFamily="34" charset="0"/>
              </a:rPr>
              <a:t>Συζήτηση</a:t>
            </a:r>
            <a:r>
              <a:rPr lang="en-US" altLang="en-US" sz="2000" b="1" dirty="0" smtClean="0">
                <a:solidFill>
                  <a:schemeClr val="bg2">
                    <a:lumMod val="10000"/>
                  </a:schemeClr>
                </a:solidFill>
                <a:latin typeface="Century Gothic" panose="020B0502020202020204" pitchFamily="34" charset="0"/>
              </a:rPr>
              <a:t>: </a:t>
            </a:r>
            <a:r>
              <a:rPr lang="el-GR" altLang="en-US" sz="2000" b="1" dirty="0" smtClean="0">
                <a:solidFill>
                  <a:schemeClr val="bg2">
                    <a:lumMod val="10000"/>
                  </a:schemeClr>
                </a:solidFill>
                <a:latin typeface="Century Gothic" panose="020B0502020202020204" pitchFamily="34" charset="0"/>
              </a:rPr>
              <a:t>Κατοικία στην </a:t>
            </a:r>
            <a:r>
              <a:rPr lang="el-GR" altLang="en-US" sz="2000" b="1" dirty="0" err="1" smtClean="0">
                <a:solidFill>
                  <a:schemeClr val="bg2">
                    <a:lumMod val="10000"/>
                  </a:schemeClr>
                </a:solidFill>
                <a:latin typeface="Century Gothic" panose="020B0502020202020204" pitchFamily="34" charset="0"/>
              </a:rPr>
              <a:t>Ίστρια</a:t>
            </a:r>
            <a:endParaRPr lang="en-US" altLang="en-US" sz="2000" dirty="0">
              <a:solidFill>
                <a:schemeClr val="bg2">
                  <a:lumMod val="10000"/>
                </a:schemeClr>
              </a:solidFill>
              <a:latin typeface="Century Gothic" panose="020B0502020202020204" pitchFamily="34" charset="0"/>
            </a:endParaRPr>
          </a:p>
        </p:txBody>
      </p:sp>
      <p:cxnSp>
        <p:nvCxnSpPr>
          <p:cNvPr id="17" name="Straight Connector 16">
            <a:extLst>
              <a:ext uri="{FF2B5EF4-FFF2-40B4-BE49-F238E27FC236}">
                <a16:creationId xmlns:a16="http://schemas.microsoft.com/office/drawing/2014/main" xmlns="" id="{EEA81DBF-D2C0-48FE-9732-2C46CE391D35}"/>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4340" name="TextBox 3">
            <a:extLst>
              <a:ext uri="{FF2B5EF4-FFF2-40B4-BE49-F238E27FC236}">
                <a16:creationId xmlns:a16="http://schemas.microsoft.com/office/drawing/2014/main" xmlns="" id="{527BECB7-D88D-4FCB-BD70-84A2E1AA2728}"/>
              </a:ext>
            </a:extLst>
          </p:cNvPr>
          <p:cNvSpPr txBox="1">
            <a:spLocks noChangeArrowheads="1"/>
          </p:cNvSpPr>
          <p:nvPr/>
        </p:nvSpPr>
        <p:spPr bwMode="auto">
          <a:xfrm>
            <a:off x="-3175" y="209550"/>
            <a:ext cx="431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latin typeface="Century Gothic" panose="020B0502020202020204" pitchFamily="34" charset="0"/>
              </a:rPr>
              <a:t>T.4</a:t>
            </a:r>
            <a:endParaRPr lang="en-US" altLang="en-US" sz="1400">
              <a:latin typeface="Century Gothic" panose="020B0502020202020204" pitchFamily="34" charset="0"/>
            </a:endParaRPr>
          </a:p>
        </p:txBody>
      </p:sp>
      <p:grpSp>
        <p:nvGrpSpPr>
          <p:cNvPr id="14341" name="Group 5">
            <a:extLst>
              <a:ext uri="{FF2B5EF4-FFF2-40B4-BE49-F238E27FC236}">
                <a16:creationId xmlns:a16="http://schemas.microsoft.com/office/drawing/2014/main" xmlns="" id="{A7074FE1-0BE6-48A0-9FA8-98C951314C54}"/>
              </a:ext>
            </a:extLst>
          </p:cNvPr>
          <p:cNvGrpSpPr>
            <a:grpSpLocks/>
          </p:cNvGrpSpPr>
          <p:nvPr/>
        </p:nvGrpSpPr>
        <p:grpSpPr bwMode="auto">
          <a:xfrm>
            <a:off x="5883275" y="-3175"/>
            <a:ext cx="3260725" cy="731838"/>
            <a:chOff x="6660575" y="-3177"/>
            <a:chExt cx="2483425" cy="560390"/>
          </a:xfrm>
        </p:grpSpPr>
        <p:pic>
          <p:nvPicPr>
            <p:cNvPr id="14344" name="Εικόνα 10">
              <a:extLst>
                <a:ext uri="{FF2B5EF4-FFF2-40B4-BE49-F238E27FC236}">
                  <a16:creationId xmlns:a16="http://schemas.microsoft.com/office/drawing/2014/main" xmlns="" id="{42DD1FA2-B8CD-4B9A-A4E7-F07C80E405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Εικόνα 12">
              <a:extLst>
                <a:ext uri="{FF2B5EF4-FFF2-40B4-BE49-F238E27FC236}">
                  <a16:creationId xmlns:a16="http://schemas.microsoft.com/office/drawing/2014/main" xmlns="" id="{4A389C8A-F650-4AF6-8C9C-56A2EA69D054}"/>
                </a:ext>
              </a:extLst>
            </p:cNvPr>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Εικόνα 13">
              <a:extLst>
                <a:ext uri="{FF2B5EF4-FFF2-40B4-BE49-F238E27FC236}">
                  <a16:creationId xmlns:a16="http://schemas.microsoft.com/office/drawing/2014/main" xmlns="" id="{F3A64C7B-5281-4FF5-B3C2-73184564D56B}"/>
                </a:ext>
              </a:extLst>
            </p:cNvPr>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Εικόνα 13">
              <a:extLst>
                <a:ext uri="{FF2B5EF4-FFF2-40B4-BE49-F238E27FC236}">
                  <a16:creationId xmlns:a16="http://schemas.microsoft.com/office/drawing/2014/main" xmlns="" id="{AF436759-5904-42E3-8F1E-4061CCB224D9}"/>
                </a:ext>
              </a:extLst>
            </p:cNvPr>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xmlns="" id="{1553DD42-A03C-4252-883E-2E1FC8098407}"/>
                </a:ext>
              </a:extLst>
            </p:cNvPr>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42BB321-B280-4766-ABEA-15071117FC9A}"/>
                </a:ext>
              </a:extLst>
            </p:cNvPr>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xmlns="" id="{F936870B-90A6-473A-B259-4F180AD9D0DB}"/>
              </a:ext>
            </a:extLst>
          </p:cNvPr>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xmlns="" id="{D4DE85B0-FCC5-4E73-8289-33619AB478E9}"/>
              </a:ext>
            </a:extLst>
          </p:cNvPr>
          <p:cNvPicPr>
            <a:picLocks noChangeAspect="1"/>
          </p:cNvPicPr>
          <p:nvPr/>
        </p:nvPicPr>
        <p:blipFill>
          <a:blip r:embed="rId7"/>
          <a:stretch>
            <a:fillRect/>
          </a:stretch>
        </p:blipFill>
        <p:spPr>
          <a:xfrm>
            <a:off x="442913" y="737737"/>
            <a:ext cx="8459787" cy="4245425"/>
          </a:xfrm>
          <a:prstGeom prst="rect">
            <a:avLst/>
          </a:prstGeom>
        </p:spPr>
      </p:pic>
      <p:sp>
        <p:nvSpPr>
          <p:cNvPr id="14" name="TextBox 13"/>
          <p:cNvSpPr txBox="1"/>
          <p:nvPr/>
        </p:nvSpPr>
        <p:spPr>
          <a:xfrm>
            <a:off x="443181" y="4347641"/>
            <a:ext cx="423946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Πολιτιστική Νοημοσύνη</a:t>
            </a:r>
            <a:endParaRPr lang="el-GR" sz="1050" dirty="0">
              <a:solidFill>
                <a:schemeClr val="bg2">
                  <a:lumMod val="10000"/>
                </a:schemeClr>
              </a:solidFill>
              <a:latin typeface="Century Gothic" pitchFamily="34" charset="0"/>
            </a:endParaRPr>
          </a:p>
        </p:txBody>
      </p:sp>
      <p:sp>
        <p:nvSpPr>
          <p:cNvPr id="15" name="TextBox 14"/>
          <p:cNvSpPr txBox="1"/>
          <p:nvPr/>
        </p:nvSpPr>
        <p:spPr>
          <a:xfrm>
            <a:off x="443181" y="4625701"/>
            <a:ext cx="212379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Κατά</a:t>
            </a:r>
            <a:endParaRPr lang="el-GR" sz="1050" dirty="0">
              <a:solidFill>
                <a:schemeClr val="bg2">
                  <a:lumMod val="10000"/>
                </a:schemeClr>
              </a:solidFill>
              <a:latin typeface="Century Gothic" pitchFamily="34" charset="0"/>
            </a:endParaRPr>
          </a:p>
        </p:txBody>
      </p:sp>
      <p:sp>
        <p:nvSpPr>
          <p:cNvPr id="16" name="TextBox 15"/>
          <p:cNvSpPr txBox="1"/>
          <p:nvPr/>
        </p:nvSpPr>
        <p:spPr>
          <a:xfrm>
            <a:off x="2556127" y="4625538"/>
            <a:ext cx="212379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Υπέρ</a:t>
            </a:r>
            <a:endParaRPr lang="el-GR" sz="1050" dirty="0">
              <a:solidFill>
                <a:schemeClr val="bg2">
                  <a:lumMod val="10000"/>
                </a:schemeClr>
              </a:solidFill>
              <a:latin typeface="Century Gothic" pitchFamily="34" charset="0"/>
            </a:endParaRPr>
          </a:p>
        </p:txBody>
      </p:sp>
      <p:sp>
        <p:nvSpPr>
          <p:cNvPr id="18" name="TextBox 17"/>
          <p:cNvSpPr txBox="1"/>
          <p:nvPr/>
        </p:nvSpPr>
        <p:spPr>
          <a:xfrm>
            <a:off x="444404" y="4907026"/>
            <a:ext cx="2108999" cy="1908215"/>
          </a:xfrm>
          <a:prstGeom prst="rect">
            <a:avLst/>
          </a:prstGeom>
          <a:solidFill>
            <a:schemeClr val="bg1"/>
          </a:solidFill>
          <a:ln>
            <a:solidFill>
              <a:schemeClr val="accent1"/>
            </a:solidFill>
          </a:ln>
        </p:spPr>
        <p:txBody>
          <a:bodyPr wrap="square">
            <a:spAutoFit/>
          </a:bodyPr>
          <a:lstStyle/>
          <a:p>
            <a:pPr>
              <a:defRPr/>
            </a:pPr>
            <a:r>
              <a:rPr lang="el-GR" sz="1180" dirty="0" smtClean="0">
                <a:solidFill>
                  <a:schemeClr val="bg2">
                    <a:lumMod val="10000"/>
                  </a:schemeClr>
                </a:solidFill>
                <a:latin typeface="Century Gothic" pitchFamily="34" charset="0"/>
              </a:rPr>
              <a:t>Μικρές </a:t>
            </a:r>
            <a:r>
              <a:rPr lang="el-GR" sz="1180" dirty="0">
                <a:solidFill>
                  <a:schemeClr val="bg2">
                    <a:lumMod val="10000"/>
                  </a:schemeClr>
                </a:solidFill>
                <a:latin typeface="Century Gothic" pitchFamily="34" charset="0"/>
              </a:rPr>
              <a:t>αλλαγές στις αξίες της </a:t>
            </a:r>
            <a:r>
              <a:rPr lang="el-GR" sz="1180" dirty="0" smtClean="0">
                <a:solidFill>
                  <a:schemeClr val="bg2">
                    <a:lumMod val="10000"/>
                  </a:schemeClr>
                </a:solidFill>
                <a:latin typeface="Century Gothic" pitchFamily="34" charset="0"/>
              </a:rPr>
              <a:t>κοινότητας</a:t>
            </a:r>
            <a:endParaRPr lang="el-GR" sz="1180" dirty="0">
              <a:solidFill>
                <a:schemeClr val="bg2">
                  <a:lumMod val="10000"/>
                </a:schemeClr>
              </a:solidFill>
              <a:latin typeface="Century Gothic" pitchFamily="34" charset="0"/>
            </a:endParaRPr>
          </a:p>
          <a:p>
            <a:pPr>
              <a:defRPr/>
            </a:pPr>
            <a:endParaRPr lang="el-GR" sz="1180" dirty="0" smtClean="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Εμφάνιση νέων, μοντέρνων κτιρίων</a:t>
            </a:r>
            <a:endParaRPr lang="el-GR" sz="1180" dirty="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Λίγοι νέοι άνθρωποι</a:t>
            </a:r>
            <a:endParaRPr lang="el-GR" sz="1180" dirty="0">
              <a:solidFill>
                <a:schemeClr val="bg2">
                  <a:lumMod val="10000"/>
                </a:schemeClr>
              </a:solidFill>
              <a:latin typeface="Century Gothic" pitchFamily="34" charset="0"/>
            </a:endParaRPr>
          </a:p>
          <a:p>
            <a:pPr>
              <a:defRPr/>
            </a:pPr>
            <a:endParaRPr lang="el-GR" sz="1180" dirty="0" smtClean="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Μετατόπιση της οικονομικής δραστηριότητας</a:t>
            </a:r>
            <a:endParaRPr lang="el-GR" sz="1180" dirty="0">
              <a:solidFill>
                <a:schemeClr val="bg2">
                  <a:lumMod val="10000"/>
                </a:schemeClr>
              </a:solidFill>
              <a:latin typeface="Century Gothic" pitchFamily="34" charset="0"/>
            </a:endParaRPr>
          </a:p>
        </p:txBody>
      </p:sp>
      <p:sp>
        <p:nvSpPr>
          <p:cNvPr id="19" name="TextBox 18"/>
          <p:cNvSpPr txBox="1"/>
          <p:nvPr/>
        </p:nvSpPr>
        <p:spPr>
          <a:xfrm>
            <a:off x="2556092" y="4902537"/>
            <a:ext cx="2123830" cy="1545038"/>
          </a:xfrm>
          <a:prstGeom prst="rect">
            <a:avLst/>
          </a:prstGeom>
          <a:solidFill>
            <a:schemeClr val="bg1"/>
          </a:solidFill>
          <a:ln>
            <a:solidFill>
              <a:schemeClr val="accent1"/>
            </a:solidFill>
          </a:ln>
        </p:spPr>
        <p:txBody>
          <a:bodyPr wrap="square">
            <a:spAutoFit/>
          </a:bodyPr>
          <a:lstStyle/>
          <a:p>
            <a:pPr>
              <a:defRPr/>
            </a:pPr>
            <a:r>
              <a:rPr lang="el-GR" sz="1180" dirty="0" smtClean="0">
                <a:solidFill>
                  <a:schemeClr val="bg2">
                    <a:lumMod val="10000"/>
                  </a:schemeClr>
                </a:solidFill>
                <a:latin typeface="Century Gothic" pitchFamily="34" charset="0"/>
              </a:rPr>
              <a:t>Μεγάλωσαν στην περιοχή</a:t>
            </a:r>
          </a:p>
          <a:p>
            <a:pPr>
              <a:defRPr/>
            </a:pPr>
            <a:endParaRPr lang="el-GR" sz="1180" dirty="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Το κτίριο είναι μια σημαντική κατασκευή για το χωριό</a:t>
            </a:r>
          </a:p>
          <a:p>
            <a:pPr>
              <a:defRPr/>
            </a:pPr>
            <a:endParaRPr lang="el-GR" sz="1180" dirty="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Ένα από τα πιο παλιά κτίρια του χωριού</a:t>
            </a:r>
            <a:endParaRPr lang="el-GR" sz="1180" dirty="0">
              <a:solidFill>
                <a:schemeClr val="bg2">
                  <a:lumMod val="10000"/>
                </a:schemeClr>
              </a:solidFill>
              <a:latin typeface="Century Gothic" pitchFamily="34" charset="0"/>
            </a:endParaRPr>
          </a:p>
        </p:txBody>
      </p:sp>
      <p:sp>
        <p:nvSpPr>
          <p:cNvPr id="20" name="TextBox 19"/>
          <p:cNvSpPr txBox="1"/>
          <p:nvPr/>
        </p:nvSpPr>
        <p:spPr>
          <a:xfrm>
            <a:off x="4679986" y="4349426"/>
            <a:ext cx="423946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Κοινωνικό κεφάλαιο</a:t>
            </a:r>
            <a:endParaRPr lang="el-GR" sz="1050" dirty="0">
              <a:solidFill>
                <a:schemeClr val="bg2">
                  <a:lumMod val="10000"/>
                </a:schemeClr>
              </a:solidFill>
              <a:latin typeface="Century Gothic" pitchFamily="34" charset="0"/>
            </a:endParaRPr>
          </a:p>
        </p:txBody>
      </p:sp>
      <p:sp>
        <p:nvSpPr>
          <p:cNvPr id="21" name="TextBox 20"/>
          <p:cNvSpPr txBox="1"/>
          <p:nvPr/>
        </p:nvSpPr>
        <p:spPr>
          <a:xfrm>
            <a:off x="4679986" y="4627486"/>
            <a:ext cx="212379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Κατά</a:t>
            </a:r>
            <a:endParaRPr lang="el-GR" sz="1050" dirty="0">
              <a:solidFill>
                <a:schemeClr val="bg2">
                  <a:lumMod val="10000"/>
                </a:schemeClr>
              </a:solidFill>
              <a:latin typeface="Century Gothic" pitchFamily="34" charset="0"/>
            </a:endParaRPr>
          </a:p>
        </p:txBody>
      </p:sp>
      <p:sp>
        <p:nvSpPr>
          <p:cNvPr id="23" name="TextBox 22"/>
          <p:cNvSpPr txBox="1"/>
          <p:nvPr/>
        </p:nvSpPr>
        <p:spPr>
          <a:xfrm>
            <a:off x="6792932" y="4627323"/>
            <a:ext cx="2123795" cy="276999"/>
          </a:xfrm>
          <a:prstGeom prst="rect">
            <a:avLst/>
          </a:prstGeom>
          <a:solidFill>
            <a:schemeClr val="bg1"/>
          </a:solidFill>
          <a:ln>
            <a:solidFill>
              <a:schemeClr val="accent1"/>
            </a:solidFill>
          </a:ln>
        </p:spPr>
        <p:txBody>
          <a:bodyPr wrap="square">
            <a:spAutoFit/>
          </a:bodyPr>
          <a:lstStyle/>
          <a:p>
            <a:pPr algn="ctr">
              <a:defRPr/>
            </a:pPr>
            <a:r>
              <a:rPr lang="el-GR" sz="1200" b="1" dirty="0" smtClean="0">
                <a:solidFill>
                  <a:schemeClr val="bg2">
                    <a:lumMod val="10000"/>
                  </a:schemeClr>
                </a:solidFill>
                <a:latin typeface="Century Gothic" pitchFamily="34" charset="0"/>
              </a:rPr>
              <a:t>Υπέρ</a:t>
            </a:r>
            <a:endParaRPr lang="el-GR" sz="1050" dirty="0">
              <a:solidFill>
                <a:schemeClr val="bg2">
                  <a:lumMod val="10000"/>
                </a:schemeClr>
              </a:solidFill>
              <a:latin typeface="Century Gothic" pitchFamily="34" charset="0"/>
            </a:endParaRPr>
          </a:p>
        </p:txBody>
      </p:sp>
      <p:sp>
        <p:nvSpPr>
          <p:cNvPr id="24" name="TextBox 23"/>
          <p:cNvSpPr txBox="1"/>
          <p:nvPr/>
        </p:nvSpPr>
        <p:spPr>
          <a:xfrm>
            <a:off x="4681209" y="4902987"/>
            <a:ext cx="2108999" cy="818686"/>
          </a:xfrm>
          <a:prstGeom prst="rect">
            <a:avLst/>
          </a:prstGeom>
          <a:solidFill>
            <a:schemeClr val="bg1"/>
          </a:solidFill>
          <a:ln>
            <a:solidFill>
              <a:schemeClr val="accent1"/>
            </a:solidFill>
          </a:ln>
        </p:spPr>
        <p:txBody>
          <a:bodyPr wrap="square">
            <a:spAutoFit/>
          </a:bodyPr>
          <a:lstStyle/>
          <a:p>
            <a:pPr>
              <a:defRPr/>
            </a:pPr>
            <a:r>
              <a:rPr lang="el-GR" sz="1180" dirty="0" smtClean="0">
                <a:solidFill>
                  <a:schemeClr val="bg2">
                    <a:lumMod val="10000"/>
                  </a:schemeClr>
                </a:solidFill>
                <a:latin typeface="Century Gothic" pitchFamily="34" charset="0"/>
              </a:rPr>
              <a:t>Απουσία από το χωριό για κάποιο χρονικό διάστημα</a:t>
            </a:r>
          </a:p>
          <a:p>
            <a:pPr>
              <a:defRPr/>
            </a:pPr>
            <a:endParaRPr lang="el-GR" sz="1180" dirty="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Χάσμα γενεών</a:t>
            </a:r>
            <a:endParaRPr lang="el-GR" sz="1180" dirty="0">
              <a:solidFill>
                <a:schemeClr val="bg2">
                  <a:lumMod val="10000"/>
                </a:schemeClr>
              </a:solidFill>
              <a:latin typeface="Century Gothic" pitchFamily="34" charset="0"/>
            </a:endParaRPr>
          </a:p>
        </p:txBody>
      </p:sp>
      <p:sp>
        <p:nvSpPr>
          <p:cNvPr id="25" name="TextBox 24"/>
          <p:cNvSpPr txBox="1"/>
          <p:nvPr/>
        </p:nvSpPr>
        <p:spPr>
          <a:xfrm>
            <a:off x="6792897" y="4904322"/>
            <a:ext cx="2123830" cy="1181862"/>
          </a:xfrm>
          <a:prstGeom prst="rect">
            <a:avLst/>
          </a:prstGeom>
          <a:solidFill>
            <a:schemeClr val="bg1"/>
          </a:solidFill>
          <a:ln>
            <a:solidFill>
              <a:schemeClr val="accent1"/>
            </a:solidFill>
          </a:ln>
        </p:spPr>
        <p:txBody>
          <a:bodyPr wrap="square">
            <a:spAutoFit/>
          </a:bodyPr>
          <a:lstStyle/>
          <a:p>
            <a:pPr>
              <a:defRPr/>
            </a:pPr>
            <a:r>
              <a:rPr lang="el-GR" sz="1180" dirty="0" smtClean="0">
                <a:solidFill>
                  <a:schemeClr val="bg2">
                    <a:lumMod val="10000"/>
                  </a:schemeClr>
                </a:solidFill>
                <a:latin typeface="Century Gothic" pitchFamily="34" charset="0"/>
              </a:rPr>
              <a:t>Η θέση της οικογένειας στο χωριό</a:t>
            </a:r>
          </a:p>
          <a:p>
            <a:pPr>
              <a:defRPr/>
            </a:pPr>
            <a:endParaRPr lang="el-GR" sz="1180" dirty="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Ισχυρό πνεύμα συνεργασίας της κοινότητας</a:t>
            </a:r>
            <a:endParaRPr lang="el-GR" sz="1180" dirty="0">
              <a:solidFill>
                <a:schemeClr val="bg2">
                  <a:lumMod val="10000"/>
                </a:schemeClr>
              </a:solidFill>
              <a:latin typeface="Century Gothic" pitchFamily="34" charset="0"/>
            </a:endParaRPr>
          </a:p>
        </p:txBody>
      </p:sp>
    </p:spTree>
    <p:extLst>
      <p:ext uri="{BB962C8B-B14F-4D97-AF65-F5344CB8AC3E}">
        <p14:creationId xmlns:p14="http://schemas.microsoft.com/office/powerpoint/2010/main" val="2667472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extBox 3">
            <a:extLst>
              <a:ext uri="{FF2B5EF4-FFF2-40B4-BE49-F238E27FC236}">
                <a16:creationId xmlns:a16="http://schemas.microsoft.com/office/drawing/2014/main" xmlns="" id="{6024132F-574F-4364-887A-9B02FDCA4801}"/>
              </a:ext>
            </a:extLst>
          </p:cNvPr>
          <p:cNvSpPr txBox="1">
            <a:spLocks noChangeArrowheads="1"/>
          </p:cNvSpPr>
          <p:nvPr/>
        </p:nvSpPr>
        <p:spPr bwMode="auto">
          <a:xfrm>
            <a:off x="442913" y="144463"/>
            <a:ext cx="6270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2000" b="1" dirty="0" smtClean="0">
                <a:solidFill>
                  <a:schemeClr val="bg2">
                    <a:lumMod val="10000"/>
                  </a:schemeClr>
                </a:solidFill>
                <a:latin typeface="Century Gothic" panose="020B0502020202020204" pitchFamily="34" charset="0"/>
              </a:rPr>
              <a:t>Συζήτηση</a:t>
            </a:r>
            <a:r>
              <a:rPr lang="en-US" altLang="en-US" sz="2000" b="1" dirty="0" smtClean="0">
                <a:solidFill>
                  <a:schemeClr val="bg2">
                    <a:lumMod val="10000"/>
                  </a:schemeClr>
                </a:solidFill>
                <a:latin typeface="Century Gothic" panose="020B0502020202020204" pitchFamily="34" charset="0"/>
              </a:rPr>
              <a:t>: </a:t>
            </a:r>
            <a:r>
              <a:rPr lang="el-GR" altLang="en-US" sz="2000" b="1" dirty="0" smtClean="0">
                <a:solidFill>
                  <a:schemeClr val="bg2">
                    <a:lumMod val="10000"/>
                  </a:schemeClr>
                </a:solidFill>
                <a:latin typeface="Century Gothic" panose="020B0502020202020204" pitchFamily="34" charset="0"/>
              </a:rPr>
              <a:t>Αγοραστικές αποφάσεις</a:t>
            </a:r>
            <a:endParaRPr lang="en-US" altLang="en-US" sz="2000" dirty="0">
              <a:solidFill>
                <a:schemeClr val="bg2">
                  <a:lumMod val="10000"/>
                </a:schemeClr>
              </a:solidFill>
              <a:latin typeface="Century Gothic" panose="020B0502020202020204" pitchFamily="34" charset="0"/>
            </a:endParaRPr>
          </a:p>
        </p:txBody>
      </p:sp>
      <p:cxnSp>
        <p:nvCxnSpPr>
          <p:cNvPr id="17" name="Straight Connector 16">
            <a:extLst>
              <a:ext uri="{FF2B5EF4-FFF2-40B4-BE49-F238E27FC236}">
                <a16:creationId xmlns:a16="http://schemas.microsoft.com/office/drawing/2014/main" xmlns="" id="{EEA81DBF-D2C0-48FE-9732-2C46CE391D35}"/>
              </a:ext>
            </a:extLst>
          </p:cNvPr>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4340" name="TextBox 3">
            <a:extLst>
              <a:ext uri="{FF2B5EF4-FFF2-40B4-BE49-F238E27FC236}">
                <a16:creationId xmlns:a16="http://schemas.microsoft.com/office/drawing/2014/main" xmlns="" id="{527BECB7-D88D-4FCB-BD70-84A2E1AA2728}"/>
              </a:ext>
            </a:extLst>
          </p:cNvPr>
          <p:cNvSpPr txBox="1">
            <a:spLocks noChangeArrowheads="1"/>
          </p:cNvSpPr>
          <p:nvPr/>
        </p:nvSpPr>
        <p:spPr bwMode="auto">
          <a:xfrm>
            <a:off x="-3175" y="209550"/>
            <a:ext cx="431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dirty="0">
                <a:latin typeface="Century Gothic" panose="020B0502020202020204" pitchFamily="34" charset="0"/>
              </a:rPr>
              <a:t>T.5</a:t>
            </a:r>
            <a:endParaRPr lang="en-US" altLang="en-US" sz="1400" dirty="0">
              <a:latin typeface="Century Gothic" panose="020B0502020202020204" pitchFamily="34" charset="0"/>
            </a:endParaRPr>
          </a:p>
        </p:txBody>
      </p:sp>
      <p:grpSp>
        <p:nvGrpSpPr>
          <p:cNvPr id="14341" name="Group 5">
            <a:extLst>
              <a:ext uri="{FF2B5EF4-FFF2-40B4-BE49-F238E27FC236}">
                <a16:creationId xmlns:a16="http://schemas.microsoft.com/office/drawing/2014/main" xmlns="" id="{A7074FE1-0BE6-48A0-9FA8-98C951314C54}"/>
              </a:ext>
            </a:extLst>
          </p:cNvPr>
          <p:cNvGrpSpPr>
            <a:grpSpLocks/>
          </p:cNvGrpSpPr>
          <p:nvPr/>
        </p:nvGrpSpPr>
        <p:grpSpPr bwMode="auto">
          <a:xfrm>
            <a:off x="5883275" y="-3175"/>
            <a:ext cx="3260725" cy="731838"/>
            <a:chOff x="6660575" y="-3177"/>
            <a:chExt cx="2483425" cy="560390"/>
          </a:xfrm>
        </p:grpSpPr>
        <p:pic>
          <p:nvPicPr>
            <p:cNvPr id="14344" name="Εικόνα 10">
              <a:extLst>
                <a:ext uri="{FF2B5EF4-FFF2-40B4-BE49-F238E27FC236}">
                  <a16:creationId xmlns:a16="http://schemas.microsoft.com/office/drawing/2014/main" xmlns="" id="{42DD1FA2-B8CD-4B9A-A4E7-F07C80E405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Εικόνα 12">
              <a:extLst>
                <a:ext uri="{FF2B5EF4-FFF2-40B4-BE49-F238E27FC236}">
                  <a16:creationId xmlns:a16="http://schemas.microsoft.com/office/drawing/2014/main" xmlns="" id="{4A389C8A-F650-4AF6-8C9C-56A2EA69D054}"/>
                </a:ext>
              </a:extLst>
            </p:cNvPr>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Εικόνα 13">
              <a:extLst>
                <a:ext uri="{FF2B5EF4-FFF2-40B4-BE49-F238E27FC236}">
                  <a16:creationId xmlns:a16="http://schemas.microsoft.com/office/drawing/2014/main" xmlns="" id="{F3A64C7B-5281-4FF5-B3C2-73184564D56B}"/>
                </a:ext>
              </a:extLst>
            </p:cNvPr>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Εικόνα 13">
              <a:extLst>
                <a:ext uri="{FF2B5EF4-FFF2-40B4-BE49-F238E27FC236}">
                  <a16:creationId xmlns:a16="http://schemas.microsoft.com/office/drawing/2014/main" xmlns="" id="{AF436759-5904-42E3-8F1E-4061CCB224D9}"/>
                </a:ext>
              </a:extLst>
            </p:cNvPr>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xmlns="" id="{1553DD42-A03C-4252-883E-2E1FC8098407}"/>
                </a:ext>
              </a:extLst>
            </p:cNvPr>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42BB321-B280-4766-ABEA-15071117FC9A}"/>
                </a:ext>
              </a:extLst>
            </p:cNvPr>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xmlns="" id="{F936870B-90A6-473A-B259-4F180AD9D0DB}"/>
              </a:ext>
            </a:extLst>
          </p:cNvPr>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xmlns="" id="{104AE208-07BB-4AF6-8527-C93DE6B05C8F}"/>
              </a:ext>
            </a:extLst>
          </p:cNvPr>
          <p:cNvPicPr>
            <a:picLocks noChangeAspect="1"/>
          </p:cNvPicPr>
          <p:nvPr/>
        </p:nvPicPr>
        <p:blipFill>
          <a:blip r:embed="rId7"/>
          <a:stretch>
            <a:fillRect/>
          </a:stretch>
        </p:blipFill>
        <p:spPr>
          <a:xfrm>
            <a:off x="428625" y="935196"/>
            <a:ext cx="8459787" cy="3228415"/>
          </a:xfrm>
          <a:prstGeom prst="rect">
            <a:avLst/>
          </a:prstGeom>
        </p:spPr>
      </p:pic>
      <p:sp>
        <p:nvSpPr>
          <p:cNvPr id="14" name="TextBox 13"/>
          <p:cNvSpPr txBox="1"/>
          <p:nvPr/>
        </p:nvSpPr>
        <p:spPr>
          <a:xfrm>
            <a:off x="419233" y="3733919"/>
            <a:ext cx="4239465" cy="276999"/>
          </a:xfrm>
          <a:prstGeom prst="rect">
            <a:avLst/>
          </a:prstGeom>
          <a:solidFill>
            <a:schemeClr val="bg1"/>
          </a:solidFill>
          <a:ln>
            <a:solidFill>
              <a:schemeClr val="accent1"/>
            </a:solidFill>
          </a:ln>
        </p:spPr>
        <p:txBody>
          <a:bodyPr wrap="square">
            <a:spAutoFit/>
          </a:bodyPr>
          <a:lstStyle/>
          <a:p>
            <a:pPr algn="ctr">
              <a:defRPr/>
            </a:pPr>
            <a:r>
              <a:rPr lang="el-GR" sz="1200" b="1" dirty="0">
                <a:solidFill>
                  <a:schemeClr val="bg2">
                    <a:lumMod val="10000"/>
                  </a:schemeClr>
                </a:solidFill>
                <a:latin typeface="Century Gothic" pitchFamily="34" charset="0"/>
              </a:rPr>
              <a:t>Όπερα του Σίδνεϋ</a:t>
            </a:r>
          </a:p>
        </p:txBody>
      </p:sp>
      <p:sp>
        <p:nvSpPr>
          <p:cNvPr id="18" name="TextBox 17"/>
          <p:cNvSpPr txBox="1"/>
          <p:nvPr/>
        </p:nvSpPr>
        <p:spPr>
          <a:xfrm>
            <a:off x="419233" y="4010918"/>
            <a:ext cx="4236805" cy="1363450"/>
          </a:xfrm>
          <a:prstGeom prst="rect">
            <a:avLst/>
          </a:prstGeom>
          <a:solidFill>
            <a:schemeClr val="bg1"/>
          </a:solidFill>
          <a:ln>
            <a:solidFill>
              <a:schemeClr val="accent1"/>
            </a:solidFill>
          </a:ln>
        </p:spPr>
        <p:txBody>
          <a:bodyPr wrap="square">
            <a:spAutoFit/>
          </a:bodyPr>
          <a:lstStyle/>
          <a:p>
            <a:pPr>
              <a:defRPr/>
            </a:pPr>
            <a:r>
              <a:rPr lang="el-GR" sz="1180" dirty="0">
                <a:solidFill>
                  <a:schemeClr val="bg2">
                    <a:lumMod val="10000"/>
                  </a:schemeClr>
                </a:solidFill>
                <a:latin typeface="Century Gothic" pitchFamily="34" charset="0"/>
              </a:rPr>
              <a:t>Κατεστημένα </a:t>
            </a:r>
            <a:r>
              <a:rPr lang="el-GR" sz="1180" dirty="0" smtClean="0">
                <a:solidFill>
                  <a:schemeClr val="bg2">
                    <a:lumMod val="10000"/>
                  </a:schemeClr>
                </a:solidFill>
                <a:latin typeface="Century Gothic" pitchFamily="34" charset="0"/>
              </a:rPr>
              <a:t>συμφέροντα</a:t>
            </a:r>
          </a:p>
          <a:p>
            <a:pPr>
              <a:defRPr/>
            </a:pPr>
            <a:endParaRPr lang="el-GR" sz="1180" dirty="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Κοινωνική αξία και κύρος</a:t>
            </a:r>
          </a:p>
          <a:p>
            <a:pPr>
              <a:defRPr/>
            </a:pPr>
            <a:endParaRPr lang="el-GR" sz="1180" dirty="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Οικονομική</a:t>
            </a:r>
          </a:p>
          <a:p>
            <a:pPr>
              <a:defRPr/>
            </a:pPr>
            <a:endParaRPr lang="el-GR" sz="1180" dirty="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Αποδοχή νέων ιδεών</a:t>
            </a:r>
            <a:endParaRPr lang="el-GR" sz="1180" dirty="0">
              <a:solidFill>
                <a:schemeClr val="bg2">
                  <a:lumMod val="10000"/>
                </a:schemeClr>
              </a:solidFill>
              <a:latin typeface="Century Gothic" pitchFamily="34" charset="0"/>
            </a:endParaRPr>
          </a:p>
        </p:txBody>
      </p:sp>
      <p:sp>
        <p:nvSpPr>
          <p:cNvPr id="20" name="TextBox 19"/>
          <p:cNvSpPr txBox="1"/>
          <p:nvPr/>
        </p:nvSpPr>
        <p:spPr>
          <a:xfrm>
            <a:off x="4656038" y="3735704"/>
            <a:ext cx="4239465" cy="276999"/>
          </a:xfrm>
          <a:prstGeom prst="rect">
            <a:avLst/>
          </a:prstGeom>
          <a:solidFill>
            <a:schemeClr val="bg1"/>
          </a:solidFill>
          <a:ln>
            <a:solidFill>
              <a:schemeClr val="accent1"/>
            </a:solidFill>
          </a:ln>
        </p:spPr>
        <p:txBody>
          <a:bodyPr wrap="square">
            <a:spAutoFit/>
          </a:bodyPr>
          <a:lstStyle/>
          <a:p>
            <a:pPr algn="ctr">
              <a:defRPr/>
            </a:pPr>
            <a:r>
              <a:rPr lang="el-GR" sz="1200" b="1" dirty="0">
                <a:solidFill>
                  <a:schemeClr val="bg2">
                    <a:lumMod val="10000"/>
                  </a:schemeClr>
                </a:solidFill>
                <a:latin typeface="Century Gothic" pitchFamily="34" charset="0"/>
              </a:rPr>
              <a:t>Κατοικία στην </a:t>
            </a:r>
            <a:r>
              <a:rPr lang="el-GR" sz="1200" b="1" dirty="0" err="1">
                <a:solidFill>
                  <a:schemeClr val="bg2">
                    <a:lumMod val="10000"/>
                  </a:schemeClr>
                </a:solidFill>
                <a:latin typeface="Century Gothic" pitchFamily="34" charset="0"/>
              </a:rPr>
              <a:t>Ίστρια</a:t>
            </a:r>
            <a:endParaRPr lang="el-GR" sz="1200" b="1" dirty="0">
              <a:solidFill>
                <a:schemeClr val="bg2">
                  <a:lumMod val="10000"/>
                </a:schemeClr>
              </a:solidFill>
              <a:latin typeface="Century Gothic" pitchFamily="34" charset="0"/>
            </a:endParaRPr>
          </a:p>
        </p:txBody>
      </p:sp>
      <p:sp>
        <p:nvSpPr>
          <p:cNvPr id="26" name="TextBox 25"/>
          <p:cNvSpPr txBox="1"/>
          <p:nvPr/>
        </p:nvSpPr>
        <p:spPr>
          <a:xfrm>
            <a:off x="4658450" y="4010918"/>
            <a:ext cx="4236805" cy="1363450"/>
          </a:xfrm>
          <a:prstGeom prst="rect">
            <a:avLst/>
          </a:prstGeom>
          <a:solidFill>
            <a:schemeClr val="bg1"/>
          </a:solidFill>
          <a:ln>
            <a:solidFill>
              <a:schemeClr val="accent1"/>
            </a:solidFill>
          </a:ln>
        </p:spPr>
        <p:txBody>
          <a:bodyPr wrap="square">
            <a:spAutoFit/>
          </a:bodyPr>
          <a:lstStyle/>
          <a:p>
            <a:pPr>
              <a:defRPr/>
            </a:pPr>
            <a:r>
              <a:rPr lang="el-GR" sz="1180" dirty="0">
                <a:solidFill>
                  <a:schemeClr val="bg2">
                    <a:lumMod val="10000"/>
                  </a:schemeClr>
                </a:solidFill>
                <a:latin typeface="Century Gothic" pitchFamily="34" charset="0"/>
              </a:rPr>
              <a:t>Κοινωνική αξία και </a:t>
            </a:r>
            <a:r>
              <a:rPr lang="el-GR" sz="1180" dirty="0" smtClean="0">
                <a:solidFill>
                  <a:schemeClr val="bg2">
                    <a:lumMod val="10000"/>
                  </a:schemeClr>
                </a:solidFill>
                <a:latin typeface="Century Gothic" pitchFamily="34" charset="0"/>
              </a:rPr>
              <a:t>κύρος</a:t>
            </a:r>
          </a:p>
          <a:p>
            <a:pPr>
              <a:defRPr/>
            </a:pPr>
            <a:endParaRPr lang="el-GR" sz="1180" dirty="0">
              <a:solidFill>
                <a:schemeClr val="bg2">
                  <a:lumMod val="10000"/>
                </a:schemeClr>
              </a:solidFill>
              <a:latin typeface="Century Gothic" pitchFamily="34" charset="0"/>
            </a:endParaRPr>
          </a:p>
          <a:p>
            <a:pPr>
              <a:defRPr/>
            </a:pPr>
            <a:r>
              <a:rPr lang="el-GR" sz="1180" dirty="0" smtClean="0">
                <a:solidFill>
                  <a:schemeClr val="bg2">
                    <a:lumMod val="10000"/>
                  </a:schemeClr>
                </a:solidFill>
                <a:latin typeface="Century Gothic" pitchFamily="34" charset="0"/>
              </a:rPr>
              <a:t>Οικονομική</a:t>
            </a:r>
          </a:p>
          <a:p>
            <a:pPr>
              <a:defRPr/>
            </a:pPr>
            <a:endParaRPr lang="el-GR" sz="1180" dirty="0">
              <a:solidFill>
                <a:schemeClr val="bg2">
                  <a:lumMod val="10000"/>
                </a:schemeClr>
              </a:solidFill>
              <a:latin typeface="Century Gothic" pitchFamily="34" charset="0"/>
            </a:endParaRPr>
          </a:p>
          <a:p>
            <a:pPr>
              <a:defRPr/>
            </a:pPr>
            <a:r>
              <a:rPr lang="el-GR" sz="1180" dirty="0">
                <a:solidFill>
                  <a:schemeClr val="bg2">
                    <a:lumMod val="10000"/>
                  </a:schemeClr>
                </a:solidFill>
                <a:latin typeface="Century Gothic" pitchFamily="34" charset="0"/>
              </a:rPr>
              <a:t>Κατεστημένα συμφέροντα</a:t>
            </a:r>
          </a:p>
          <a:p>
            <a:pPr>
              <a:defRPr/>
            </a:pPr>
            <a:endParaRPr lang="el-GR" sz="1180" dirty="0" smtClean="0">
              <a:solidFill>
                <a:schemeClr val="bg2">
                  <a:lumMod val="10000"/>
                </a:schemeClr>
              </a:solidFill>
              <a:latin typeface="Century Gothic" pitchFamily="34" charset="0"/>
            </a:endParaRPr>
          </a:p>
          <a:p>
            <a:pPr>
              <a:defRPr/>
            </a:pPr>
            <a:r>
              <a:rPr lang="el-GR" sz="1180" dirty="0">
                <a:solidFill>
                  <a:schemeClr val="bg2">
                    <a:lumMod val="10000"/>
                  </a:schemeClr>
                </a:solidFill>
                <a:latin typeface="Century Gothic" pitchFamily="34" charset="0"/>
              </a:rPr>
              <a:t>Αποδοχή νέων </a:t>
            </a:r>
            <a:r>
              <a:rPr lang="el-GR" sz="1180" dirty="0" smtClean="0">
                <a:solidFill>
                  <a:schemeClr val="bg2">
                    <a:lumMod val="10000"/>
                  </a:schemeClr>
                </a:solidFill>
                <a:latin typeface="Century Gothic" pitchFamily="34" charset="0"/>
              </a:rPr>
              <a:t>ιδεών</a:t>
            </a:r>
            <a:endParaRPr lang="el-GR" sz="1180" dirty="0">
              <a:solidFill>
                <a:schemeClr val="bg2">
                  <a:lumMod val="10000"/>
                </a:schemeClr>
              </a:solidFill>
              <a:latin typeface="Century Gothic" pitchFamily="34" charset="0"/>
            </a:endParaRPr>
          </a:p>
        </p:txBody>
      </p:sp>
    </p:spTree>
    <p:extLst>
      <p:ext uri="{BB962C8B-B14F-4D97-AF65-F5344CB8AC3E}">
        <p14:creationId xmlns:p14="http://schemas.microsoft.com/office/powerpoint/2010/main" val="1886522305"/>
      </p:ext>
    </p:extLst>
  </p:cSld>
  <p:clrMapOvr>
    <a:masterClrMapping/>
  </p:clrMapOvr>
</p:sld>
</file>

<file path=ppt/theme/theme1.xml><?xml version="1.0" encoding="utf-8"?>
<a:theme xmlns:a="http://schemas.openxmlformats.org/drawingml/2006/main" name="View">
  <a:themeElements>
    <a:clrScheme name="Custom 1">
      <a:dk1>
        <a:srgbClr val="FFFFFF"/>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11654</TotalTime>
  <Words>3184</Words>
  <Application>Microsoft Office PowerPoint</Application>
  <PresentationFormat>Προβολή στην οθόνη (4:3)</PresentationFormat>
  <Paragraphs>244</Paragraphs>
  <Slides>13</Slides>
  <Notes>13</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13</vt:i4>
      </vt:variant>
    </vt:vector>
  </HeadingPairs>
  <TitlesOfParts>
    <vt:vector size="22" baseType="lpstr">
      <vt:lpstr>MS Mincho</vt:lpstr>
      <vt:lpstr>Arial</vt:lpstr>
      <vt:lpstr>Calibri</vt:lpstr>
      <vt:lpstr>Century Gothic</vt:lpstr>
      <vt:lpstr>Century Schoolbook</vt:lpstr>
      <vt:lpstr>PF Square Sans Pro Medium</vt:lpstr>
      <vt:lpstr>Times New Roman</vt:lpstr>
      <vt:lpstr>Wingdings 2</vt:lpstr>
      <vt:lpstr>View</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Ctrl_Space Lab</cp:lastModifiedBy>
  <cp:revision>519</cp:revision>
  <cp:lastPrinted>2018-02-15T09:57:06Z</cp:lastPrinted>
  <dcterms:created xsi:type="dcterms:W3CDTF">1601-01-01T00:00:00Z</dcterms:created>
  <dcterms:modified xsi:type="dcterms:W3CDTF">2018-10-25T09:16:16Z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